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56" r:id="rId3"/>
    <p:sldId id="257" r:id="rId4"/>
    <p:sldId id="258" r:id="rId5"/>
    <p:sldId id="259"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D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59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AD24E17-8B0B-43E5-8FB4-45C127FF0369}" type="datetimeFigureOut">
              <a:rPr lang="es-MX"/>
              <a:pPr>
                <a:defRPr/>
              </a:pPr>
              <a:t>08/10/2015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MX"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6766FB8-9382-4B5E-886C-2D6CF629865B}" type="slidenum">
              <a:rPr lang="es-MX"/>
              <a:pPr>
                <a:defRPr/>
              </a:pPr>
              <a:t>‹Nº›</a:t>
            </a:fld>
            <a:endParaRPr lang="es-MX"/>
          </a:p>
        </p:txBody>
      </p:sp>
    </p:spTree>
    <p:extLst>
      <p:ext uri="{BB962C8B-B14F-4D97-AF65-F5344CB8AC3E}">
        <p14:creationId xmlns:p14="http://schemas.microsoft.com/office/powerpoint/2010/main" val="13310231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smtClean="0"/>
          </a:p>
        </p:txBody>
      </p:sp>
      <p:sp>
        <p:nvSpPr>
          <p:cNvPr id="1638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993A45D-5C1D-4AAA-9D91-C6F1B6DC9149}" type="slidenum">
              <a:rPr lang="es-MX" altLang="es-MX"/>
              <a:pPr fontAlgn="base">
                <a:spcBef>
                  <a:spcPct val="0"/>
                </a:spcBef>
                <a:spcAft>
                  <a:spcPct val="0"/>
                </a:spcAft>
              </a:pPr>
              <a:t>5</a:t>
            </a:fld>
            <a:endParaRPr lang="es-MX" alt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smtClean="0"/>
          </a:p>
        </p:txBody>
      </p:sp>
      <p:sp>
        <p:nvSpPr>
          <p:cNvPr id="1741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562F0493-6499-4C90-A1DB-E5F681E4DE15}" type="slidenum">
              <a:rPr lang="es-MX" altLang="es-MX"/>
              <a:pPr fontAlgn="base">
                <a:spcBef>
                  <a:spcPct val="0"/>
                </a:spcBef>
                <a:spcAft>
                  <a:spcPct val="0"/>
                </a:spcAft>
              </a:pPr>
              <a:t>7</a:t>
            </a:fld>
            <a:endParaRPr lang="es-MX" alt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fld id="{DE77F912-69DE-4E01-916C-087BF4BB86FD}" type="datetimeFigureOut">
              <a:rPr lang="es-MX"/>
              <a:pPr>
                <a:defRPr/>
              </a:pPr>
              <a:t>08/10/2015</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45134B86-F5F6-457E-A4C9-B8EE553EB031}" type="slidenum">
              <a:rPr lang="es-MX"/>
              <a:pPr>
                <a:defRPr/>
              </a:pPr>
              <a:t>‹Nº›</a:t>
            </a:fld>
            <a:endParaRPr lang="es-MX"/>
          </a:p>
        </p:txBody>
      </p:sp>
    </p:spTree>
    <p:extLst>
      <p:ext uri="{BB962C8B-B14F-4D97-AF65-F5344CB8AC3E}">
        <p14:creationId xmlns:p14="http://schemas.microsoft.com/office/powerpoint/2010/main" val="22142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E6B575C8-41FE-45B4-A501-F0429CA74C28}" type="datetimeFigureOut">
              <a:rPr lang="es-MX"/>
              <a:pPr>
                <a:defRPr/>
              </a:pPr>
              <a:t>08/10/2015</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298C50F3-1296-4222-8A55-9F6B5ABAA413}" type="slidenum">
              <a:rPr lang="es-MX"/>
              <a:pPr>
                <a:defRPr/>
              </a:pPr>
              <a:t>‹Nº›</a:t>
            </a:fld>
            <a:endParaRPr lang="es-MX"/>
          </a:p>
        </p:txBody>
      </p:sp>
    </p:spTree>
    <p:extLst>
      <p:ext uri="{BB962C8B-B14F-4D97-AF65-F5344CB8AC3E}">
        <p14:creationId xmlns:p14="http://schemas.microsoft.com/office/powerpoint/2010/main" val="1872515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565762D8-47C9-492E-98BF-F3C451266495}" type="datetimeFigureOut">
              <a:rPr lang="es-MX"/>
              <a:pPr>
                <a:defRPr/>
              </a:pPr>
              <a:t>08/10/2015</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6611384D-3988-4BA0-A74C-1309C307E1E1}" type="slidenum">
              <a:rPr lang="es-MX"/>
              <a:pPr>
                <a:defRPr/>
              </a:pPr>
              <a:t>‹Nº›</a:t>
            </a:fld>
            <a:endParaRPr lang="es-MX"/>
          </a:p>
        </p:txBody>
      </p:sp>
    </p:spTree>
    <p:extLst>
      <p:ext uri="{BB962C8B-B14F-4D97-AF65-F5344CB8AC3E}">
        <p14:creationId xmlns:p14="http://schemas.microsoft.com/office/powerpoint/2010/main" val="654160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0C690865-27B2-4677-9B0D-628D6355D95E}" type="datetimeFigureOut">
              <a:rPr lang="es-MX"/>
              <a:pPr>
                <a:defRPr/>
              </a:pPr>
              <a:t>08/10/2015</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DDA7EA1A-3493-47DB-9B95-F302213FB523}" type="slidenum">
              <a:rPr lang="es-MX"/>
              <a:pPr>
                <a:defRPr/>
              </a:pPr>
              <a:t>‹Nº›</a:t>
            </a:fld>
            <a:endParaRPr lang="es-MX"/>
          </a:p>
        </p:txBody>
      </p:sp>
    </p:spTree>
    <p:extLst>
      <p:ext uri="{BB962C8B-B14F-4D97-AF65-F5344CB8AC3E}">
        <p14:creationId xmlns:p14="http://schemas.microsoft.com/office/powerpoint/2010/main" val="18225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1665B914-83C8-453D-B687-D4500515AB8D}" type="datetimeFigureOut">
              <a:rPr lang="es-MX"/>
              <a:pPr>
                <a:defRPr/>
              </a:pPr>
              <a:t>08/10/2015</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790361F3-661F-41A5-B6CA-11525462D0CD}" type="slidenum">
              <a:rPr lang="es-MX"/>
              <a:pPr>
                <a:defRPr/>
              </a:pPr>
              <a:t>‹Nº›</a:t>
            </a:fld>
            <a:endParaRPr lang="es-MX"/>
          </a:p>
        </p:txBody>
      </p:sp>
    </p:spTree>
    <p:extLst>
      <p:ext uri="{BB962C8B-B14F-4D97-AF65-F5344CB8AC3E}">
        <p14:creationId xmlns:p14="http://schemas.microsoft.com/office/powerpoint/2010/main" val="67589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pPr>
              <a:defRPr/>
            </a:pPr>
            <a:fld id="{F3330B72-0AF9-446F-852D-D07FF3DF8D3C}" type="datetimeFigureOut">
              <a:rPr lang="es-MX"/>
              <a:pPr>
                <a:defRPr/>
              </a:pPr>
              <a:t>08/10/2015</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BACD9793-6E32-4666-9329-627A36ABD679}" type="slidenum">
              <a:rPr lang="es-MX"/>
              <a:pPr>
                <a:defRPr/>
              </a:pPr>
              <a:t>‹Nº›</a:t>
            </a:fld>
            <a:endParaRPr lang="es-MX"/>
          </a:p>
        </p:txBody>
      </p:sp>
    </p:spTree>
    <p:extLst>
      <p:ext uri="{BB962C8B-B14F-4D97-AF65-F5344CB8AC3E}">
        <p14:creationId xmlns:p14="http://schemas.microsoft.com/office/powerpoint/2010/main" val="95960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pPr>
              <a:defRPr/>
            </a:pPr>
            <a:fld id="{CAE41A8F-C0CD-4AC5-A280-61C8B9519CD5}" type="datetimeFigureOut">
              <a:rPr lang="es-MX"/>
              <a:pPr>
                <a:defRPr/>
              </a:pPr>
              <a:t>08/10/2015</a:t>
            </a:fld>
            <a:endParaRPr lang="es-MX"/>
          </a:p>
        </p:txBody>
      </p:sp>
      <p:sp>
        <p:nvSpPr>
          <p:cNvPr id="8" name="4 Marcador de pie de página"/>
          <p:cNvSpPr>
            <a:spLocks noGrp="1"/>
          </p:cNvSpPr>
          <p:nvPr>
            <p:ph type="ftr" sz="quarter" idx="11"/>
          </p:nvPr>
        </p:nvSpPr>
        <p:spPr/>
        <p:txBody>
          <a:bodyPr/>
          <a:lstStyle>
            <a:lvl1pPr>
              <a:defRPr/>
            </a:lvl1pPr>
          </a:lstStyle>
          <a:p>
            <a:pPr>
              <a:defRPr/>
            </a:pPr>
            <a:endParaRPr lang="es-MX"/>
          </a:p>
        </p:txBody>
      </p:sp>
      <p:sp>
        <p:nvSpPr>
          <p:cNvPr id="9" name="5 Marcador de número de diapositiva"/>
          <p:cNvSpPr>
            <a:spLocks noGrp="1"/>
          </p:cNvSpPr>
          <p:nvPr>
            <p:ph type="sldNum" sz="quarter" idx="12"/>
          </p:nvPr>
        </p:nvSpPr>
        <p:spPr/>
        <p:txBody>
          <a:bodyPr/>
          <a:lstStyle>
            <a:lvl1pPr>
              <a:defRPr/>
            </a:lvl1pPr>
          </a:lstStyle>
          <a:p>
            <a:pPr>
              <a:defRPr/>
            </a:pPr>
            <a:fld id="{A9E03AFA-D9AC-4E47-B6AA-4FB36BC91C3B}" type="slidenum">
              <a:rPr lang="es-MX"/>
              <a:pPr>
                <a:defRPr/>
              </a:pPr>
              <a:t>‹Nº›</a:t>
            </a:fld>
            <a:endParaRPr lang="es-MX"/>
          </a:p>
        </p:txBody>
      </p:sp>
    </p:spTree>
    <p:extLst>
      <p:ext uri="{BB962C8B-B14F-4D97-AF65-F5344CB8AC3E}">
        <p14:creationId xmlns:p14="http://schemas.microsoft.com/office/powerpoint/2010/main" val="3831074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fld id="{FAE96A51-C44F-4CA6-A681-1FA2F4E6714A}" type="datetimeFigureOut">
              <a:rPr lang="es-MX"/>
              <a:pPr>
                <a:defRPr/>
              </a:pPr>
              <a:t>08/10/2015</a:t>
            </a:fld>
            <a:endParaRPr lang="es-MX"/>
          </a:p>
        </p:txBody>
      </p:sp>
      <p:sp>
        <p:nvSpPr>
          <p:cNvPr id="4" name="4 Marcador de pie de página"/>
          <p:cNvSpPr>
            <a:spLocks noGrp="1"/>
          </p:cNvSpPr>
          <p:nvPr>
            <p:ph type="ftr" sz="quarter" idx="11"/>
          </p:nvPr>
        </p:nvSpPr>
        <p:spPr/>
        <p:txBody>
          <a:bodyPr/>
          <a:lstStyle>
            <a:lvl1pPr>
              <a:defRPr/>
            </a:lvl1pPr>
          </a:lstStyle>
          <a:p>
            <a:pPr>
              <a:defRPr/>
            </a:pPr>
            <a:endParaRPr lang="es-MX"/>
          </a:p>
        </p:txBody>
      </p:sp>
      <p:sp>
        <p:nvSpPr>
          <p:cNvPr id="5" name="5 Marcador de número de diapositiva"/>
          <p:cNvSpPr>
            <a:spLocks noGrp="1"/>
          </p:cNvSpPr>
          <p:nvPr>
            <p:ph type="sldNum" sz="quarter" idx="12"/>
          </p:nvPr>
        </p:nvSpPr>
        <p:spPr/>
        <p:txBody>
          <a:bodyPr/>
          <a:lstStyle>
            <a:lvl1pPr>
              <a:defRPr/>
            </a:lvl1pPr>
          </a:lstStyle>
          <a:p>
            <a:pPr>
              <a:defRPr/>
            </a:pPr>
            <a:fld id="{E2D8E025-7748-46E8-A67A-6E66642D2A06}" type="slidenum">
              <a:rPr lang="es-MX"/>
              <a:pPr>
                <a:defRPr/>
              </a:pPr>
              <a:t>‹Nº›</a:t>
            </a:fld>
            <a:endParaRPr lang="es-MX"/>
          </a:p>
        </p:txBody>
      </p:sp>
    </p:spTree>
    <p:extLst>
      <p:ext uri="{BB962C8B-B14F-4D97-AF65-F5344CB8AC3E}">
        <p14:creationId xmlns:p14="http://schemas.microsoft.com/office/powerpoint/2010/main" val="49966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0136EF9-9D9F-4E8E-925F-3D4466CE5022}" type="datetimeFigureOut">
              <a:rPr lang="es-MX"/>
              <a:pPr>
                <a:defRPr/>
              </a:pPr>
              <a:t>08/10/2015</a:t>
            </a:fld>
            <a:endParaRPr lang="es-MX"/>
          </a:p>
        </p:txBody>
      </p:sp>
      <p:sp>
        <p:nvSpPr>
          <p:cNvPr id="3" name="4 Marcador de pie de página"/>
          <p:cNvSpPr>
            <a:spLocks noGrp="1"/>
          </p:cNvSpPr>
          <p:nvPr>
            <p:ph type="ftr" sz="quarter" idx="11"/>
          </p:nvPr>
        </p:nvSpPr>
        <p:spPr/>
        <p:txBody>
          <a:bodyPr/>
          <a:lstStyle>
            <a:lvl1pPr>
              <a:defRPr/>
            </a:lvl1pPr>
          </a:lstStyle>
          <a:p>
            <a:pPr>
              <a:defRPr/>
            </a:pPr>
            <a:endParaRPr lang="es-MX"/>
          </a:p>
        </p:txBody>
      </p:sp>
      <p:sp>
        <p:nvSpPr>
          <p:cNvPr id="4" name="5 Marcador de número de diapositiva"/>
          <p:cNvSpPr>
            <a:spLocks noGrp="1"/>
          </p:cNvSpPr>
          <p:nvPr>
            <p:ph type="sldNum" sz="quarter" idx="12"/>
          </p:nvPr>
        </p:nvSpPr>
        <p:spPr/>
        <p:txBody>
          <a:bodyPr/>
          <a:lstStyle>
            <a:lvl1pPr>
              <a:defRPr/>
            </a:lvl1pPr>
          </a:lstStyle>
          <a:p>
            <a:pPr>
              <a:defRPr/>
            </a:pPr>
            <a:fld id="{38B02424-3E28-4808-84A1-B433C1115685}" type="slidenum">
              <a:rPr lang="es-MX"/>
              <a:pPr>
                <a:defRPr/>
              </a:pPr>
              <a:t>‹Nº›</a:t>
            </a:fld>
            <a:endParaRPr lang="es-MX"/>
          </a:p>
        </p:txBody>
      </p:sp>
    </p:spTree>
    <p:extLst>
      <p:ext uri="{BB962C8B-B14F-4D97-AF65-F5344CB8AC3E}">
        <p14:creationId xmlns:p14="http://schemas.microsoft.com/office/powerpoint/2010/main" val="3548540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C6CCBDE-7AB7-4161-9D0E-2599FF3D15A5}" type="datetimeFigureOut">
              <a:rPr lang="es-MX"/>
              <a:pPr>
                <a:defRPr/>
              </a:pPr>
              <a:t>08/10/2015</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5F17FD66-D8D6-4EE1-BA87-3DD94E9DF252}" type="slidenum">
              <a:rPr lang="es-MX"/>
              <a:pPr>
                <a:defRPr/>
              </a:pPr>
              <a:t>‹Nº›</a:t>
            </a:fld>
            <a:endParaRPr lang="es-MX"/>
          </a:p>
        </p:txBody>
      </p:sp>
    </p:spTree>
    <p:extLst>
      <p:ext uri="{BB962C8B-B14F-4D97-AF65-F5344CB8AC3E}">
        <p14:creationId xmlns:p14="http://schemas.microsoft.com/office/powerpoint/2010/main" val="2535257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6A5C314-A680-42BF-8551-959E277A29B8}" type="datetimeFigureOut">
              <a:rPr lang="es-MX"/>
              <a:pPr>
                <a:defRPr/>
              </a:pPr>
              <a:t>08/10/2015</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FB7721A5-1691-4106-8FA2-C4CDF2A2AE13}" type="slidenum">
              <a:rPr lang="es-MX"/>
              <a:pPr>
                <a:defRPr/>
              </a:pPr>
              <a:t>‹Nº›</a:t>
            </a:fld>
            <a:endParaRPr lang="es-MX"/>
          </a:p>
        </p:txBody>
      </p:sp>
    </p:spTree>
    <p:extLst>
      <p:ext uri="{BB962C8B-B14F-4D97-AF65-F5344CB8AC3E}">
        <p14:creationId xmlns:p14="http://schemas.microsoft.com/office/powerpoint/2010/main" val="394179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20000">
              <a:srgbClr val="FFFFFF"/>
            </a:gs>
            <a:gs pos="77000">
              <a:srgbClr val="FFBDBD"/>
            </a:gs>
            <a:gs pos="100000">
              <a:srgbClr val="FFBDBD"/>
            </a:gs>
          </a:gsLst>
          <a:lin ang="5400000"/>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MX" smtClean="0"/>
              <a:t>Haga clic para modificar el estilo de título del patrón</a:t>
            </a:r>
            <a:endParaRPr lang="es-MX" altLang="es-MX"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MX" smtClean="0"/>
              <a:t>Haga clic para modificar el estilo de texto del patrón</a:t>
            </a:r>
          </a:p>
          <a:p>
            <a:pPr lvl="1"/>
            <a:r>
              <a:rPr lang="es-ES" altLang="es-MX" smtClean="0"/>
              <a:t>Segundo nivel</a:t>
            </a:r>
          </a:p>
          <a:p>
            <a:pPr lvl="2"/>
            <a:r>
              <a:rPr lang="es-ES" altLang="es-MX" smtClean="0"/>
              <a:t>Tercer nivel</a:t>
            </a:r>
          </a:p>
          <a:p>
            <a:pPr lvl="3"/>
            <a:r>
              <a:rPr lang="es-ES" altLang="es-MX" smtClean="0"/>
              <a:t>Cuarto nivel</a:t>
            </a:r>
          </a:p>
          <a:p>
            <a:pPr lvl="4"/>
            <a:r>
              <a:rPr lang="es-ES" altLang="es-MX" smtClean="0"/>
              <a:t>Quinto nivel</a:t>
            </a:r>
            <a:endParaRPr lang="es-MX" alt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607AAFC-381A-4C8F-8A1C-5885CF93F9D7}" type="datetimeFigureOut">
              <a:rPr lang="es-MX"/>
              <a:pPr>
                <a:defRPr/>
              </a:pPr>
              <a:t>08/10/2015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2F6F20D-0C65-4E62-9D0E-0E10229355E2}"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cuc.udg.mx/ServicioSocial" TargetMode="External"/><Relationship Id="rId1" Type="http://schemas.openxmlformats.org/officeDocument/2006/relationships/slideLayout" Target="../slideLayouts/slideLayout1.xml"/><Relationship Id="rId6" Type="http://schemas.openxmlformats.org/officeDocument/2006/relationships/hyperlink" Target="http://www.facebook.com/serv.social.cuc"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9.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cuc.udg.mx/manualssalumn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hyperlink" Target="http://www.siiau.udg.m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hyperlink" Target="http://www.cuc.udg.mx/calendario" TargetMode="Externa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4.jpeg"/><Relationship Id="rId7"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684213" y="2565400"/>
            <a:ext cx="7772400" cy="1470025"/>
          </a:xfrm>
        </p:spPr>
        <p:txBody>
          <a:bodyPr/>
          <a:lstStyle/>
          <a:p>
            <a:r>
              <a:rPr lang="es-MX" altLang="es-MX" sz="6000" smtClean="0"/>
              <a:t>E</a:t>
            </a:r>
            <a:r>
              <a:rPr lang="es-MX" altLang="es-MX" sz="4800" smtClean="0"/>
              <a:t>LABORACIÓN</a:t>
            </a:r>
            <a:r>
              <a:rPr lang="es-MX" altLang="es-MX" sz="6000" smtClean="0"/>
              <a:t> </a:t>
            </a:r>
            <a:r>
              <a:rPr lang="es-MX" altLang="es-MX" sz="4800" smtClean="0"/>
              <a:t>DE</a:t>
            </a:r>
            <a:r>
              <a:rPr lang="es-MX" altLang="es-MX" sz="6000" smtClean="0"/>
              <a:t> R</a:t>
            </a:r>
            <a:r>
              <a:rPr lang="es-MX" altLang="es-MX" sz="4800" smtClean="0"/>
              <a:t>EPORTES</a:t>
            </a:r>
            <a:r>
              <a:rPr lang="es-MX" altLang="es-MX" sz="6000" smtClean="0"/>
              <a:t> B</a:t>
            </a:r>
            <a:r>
              <a:rPr lang="es-MX" altLang="es-MX" sz="4800" smtClean="0"/>
              <a:t>IMESTRALES</a:t>
            </a:r>
          </a:p>
        </p:txBody>
      </p:sp>
      <p:sp>
        <p:nvSpPr>
          <p:cNvPr id="3" name="2 Subtítulo"/>
          <p:cNvSpPr>
            <a:spLocks noGrp="1"/>
          </p:cNvSpPr>
          <p:nvPr>
            <p:ph type="subTitle" idx="1"/>
          </p:nvPr>
        </p:nvSpPr>
        <p:spPr>
          <a:xfrm>
            <a:off x="5076825" y="6237288"/>
            <a:ext cx="3840163" cy="365125"/>
          </a:xfrm>
        </p:spPr>
        <p:txBody>
          <a:bodyPr rtlCol="0">
            <a:normAutofit/>
          </a:bodyPr>
          <a:lstStyle/>
          <a:p>
            <a:pPr algn="r" fontAlgn="auto">
              <a:spcAft>
                <a:spcPts val="0"/>
              </a:spcAft>
              <a:buFont typeface="Arial" pitchFamily="34" charset="0"/>
              <a:buNone/>
              <a:defRPr/>
            </a:pPr>
            <a:r>
              <a:rPr lang="es-MX" sz="1400" dirty="0" smtClean="0">
                <a:latin typeface="Century Gothic" pitchFamily="34" charset="0"/>
                <a:hlinkClick r:id="rId2"/>
              </a:rPr>
              <a:t>http://www.cuc.udg.mx/ServicioSocial</a:t>
            </a:r>
            <a:endParaRPr lang="es-MX" sz="1400" dirty="0">
              <a:latin typeface="Century Gothic" pitchFamily="34" charset="0"/>
            </a:endParaRPr>
          </a:p>
        </p:txBody>
      </p:sp>
      <p:pic>
        <p:nvPicPr>
          <p:cNvPr id="2052"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260350"/>
            <a:ext cx="26638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3" descr="C:\Users\jose.murillo\Desktop\Google_Chrome_icon_(20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6021388"/>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4" descr="C:\Users\jose.murillo\Desktop\Facebook-Icon.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6021388"/>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5 CuadroTexto"/>
          <p:cNvSpPr txBox="1">
            <a:spLocks noChangeArrowheads="1"/>
          </p:cNvSpPr>
          <p:nvPr/>
        </p:nvSpPr>
        <p:spPr bwMode="auto">
          <a:xfrm>
            <a:off x="1136650" y="6237288"/>
            <a:ext cx="28082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s-MX" altLang="es-MX" sz="1400">
                <a:latin typeface="Century Gothic" pitchFamily="34" charset="0"/>
                <a:hlinkClick r:id="rId6"/>
              </a:rPr>
              <a:t>Serv CUCosta</a:t>
            </a:r>
            <a:endParaRPr lang="es-MX" altLang="es-MX" sz="1400">
              <a:latin typeface="Century Gothic" pitchFamily="34"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Marcador de contenido"/>
          <p:cNvSpPr>
            <a:spLocks noGrp="1"/>
          </p:cNvSpPr>
          <p:nvPr>
            <p:ph idx="1"/>
          </p:nvPr>
        </p:nvSpPr>
        <p:spPr>
          <a:xfrm>
            <a:off x="457200" y="1196975"/>
            <a:ext cx="8229600" cy="5111750"/>
          </a:xfrm>
        </p:spPr>
        <p:txBody>
          <a:bodyPr/>
          <a:lstStyle/>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600" smtClean="0">
              <a:latin typeface="Century Gothic" pitchFamily="34" charset="0"/>
            </a:endParaRPr>
          </a:p>
          <a:p>
            <a:pPr marL="0" indent="0">
              <a:buFont typeface="Arial" charset="0"/>
              <a:buNone/>
            </a:pPr>
            <a:endParaRPr lang="es-ES" altLang="es-MX" sz="1600" smtClean="0">
              <a:latin typeface="Century Gothic" pitchFamily="34" charset="0"/>
            </a:endParaRPr>
          </a:p>
          <a:p>
            <a:pPr marL="0" indent="0">
              <a:buFont typeface="Arial" charset="0"/>
              <a:buNone/>
            </a:pPr>
            <a:endParaRPr lang="es-ES" altLang="es-MX" sz="1600" smtClean="0">
              <a:latin typeface="Century Gothic" pitchFamily="34" charset="0"/>
            </a:endParaRPr>
          </a:p>
          <a:p>
            <a:pPr marL="0" indent="0">
              <a:buFont typeface="Arial" charset="0"/>
              <a:buNone/>
            </a:pPr>
            <a:r>
              <a:rPr lang="es-ES" altLang="es-MX" sz="1400" smtClean="0">
                <a:latin typeface="Century Gothic" pitchFamily="34" charset="0"/>
              </a:rPr>
              <a:t>Adjunte el documento del reporte parcial en formato PDF o JPG. El sistema le mostrará el documento en la parte destinada para ello.</a:t>
            </a: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r>
              <a:rPr lang="es-ES" altLang="es-MX" sz="1400" smtClean="0">
                <a:latin typeface="Century Gothic" pitchFamily="34" charset="0"/>
              </a:rPr>
              <a:t>14.- Por último, presione el botón                    , para finalizar el proceso.</a:t>
            </a:r>
            <a:endParaRPr lang="es-MX" altLang="es-MX" sz="1400" smtClean="0">
              <a:latin typeface="Century Gothic" pitchFamily="34" charset="0"/>
            </a:endParaRPr>
          </a:p>
          <a:p>
            <a:pPr marL="0" indent="0">
              <a:buFont typeface="Arial" charset="0"/>
              <a:buNone/>
            </a:pPr>
            <a:endParaRPr lang="es-MX" altLang="es-MX" smtClean="0"/>
          </a:p>
        </p:txBody>
      </p:sp>
      <p:pic>
        <p:nvPicPr>
          <p:cNvPr id="11267"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8838" y="5572125"/>
            <a:ext cx="885825" cy="2857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885825"/>
            <a:ext cx="3924300" cy="292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Marcador de contenido"/>
          <p:cNvSpPr>
            <a:spLocks noGrp="1"/>
          </p:cNvSpPr>
          <p:nvPr>
            <p:ph idx="1"/>
          </p:nvPr>
        </p:nvSpPr>
        <p:spPr>
          <a:xfrm>
            <a:off x="457200" y="1268413"/>
            <a:ext cx="8229600" cy="4525962"/>
          </a:xfrm>
        </p:spPr>
        <p:txBody>
          <a:bodyPr/>
          <a:lstStyle/>
          <a:p>
            <a:pPr marL="0" indent="0">
              <a:buFont typeface="Arial" charset="0"/>
              <a:buNone/>
            </a:pPr>
            <a:r>
              <a:rPr lang="es-ES" altLang="es-MX" sz="1400" smtClean="0">
                <a:latin typeface="Century Gothic" pitchFamily="34" charset="0"/>
              </a:rPr>
              <a:t>15.- Para enviar a </a:t>
            </a:r>
            <a:r>
              <a:rPr lang="es-ES" altLang="es-MX" sz="1400" b="1" smtClean="0">
                <a:latin typeface="Century Gothic" pitchFamily="34" charset="0"/>
              </a:rPr>
              <a:t>revisión</a:t>
            </a:r>
            <a:r>
              <a:rPr lang="es-ES" altLang="es-MX" sz="1400" smtClean="0">
                <a:latin typeface="Century Gothic" pitchFamily="34" charset="0"/>
              </a:rPr>
              <a:t> su reporte parcial, primeramente seleccione la plaza para el despliegue de cada uno de sus reportes parciales y posteriormente presione el botón </a:t>
            </a:r>
          </a:p>
          <a:p>
            <a:pPr marL="0" indent="0">
              <a:buFont typeface="Arial" charset="0"/>
              <a:buNone/>
            </a:pPr>
            <a:r>
              <a:rPr lang="es-ES" altLang="es-MX" sz="1400" smtClean="0">
                <a:latin typeface="Century Gothic" pitchFamily="34" charset="0"/>
              </a:rPr>
              <a:t>que se encuentra en el campo de estatus dentro del apartado de reportes parciales.</a:t>
            </a:r>
          </a:p>
          <a:p>
            <a:pPr marL="0" indent="0">
              <a:buFont typeface="Arial" charset="0"/>
              <a:buNone/>
            </a:pPr>
            <a:endParaRPr lang="es-ES" altLang="es-MX" sz="1400" smtClean="0">
              <a:latin typeface="Century Gothic" pitchFamily="34" charset="0"/>
            </a:endParaRPr>
          </a:p>
          <a:p>
            <a:pPr marL="0" indent="0">
              <a:buFont typeface="Arial" charset="0"/>
              <a:buNone/>
            </a:pPr>
            <a:r>
              <a:rPr lang="es-MX" altLang="es-MX" sz="1400" smtClean="0">
                <a:latin typeface="Century Gothic" pitchFamily="34" charset="0"/>
              </a:rPr>
              <a:t>16.- Confirme nuevamente su envío a revisión en el botón                                 .</a:t>
            </a:r>
          </a:p>
        </p:txBody>
      </p:sp>
      <p:pic>
        <p:nvPicPr>
          <p:cNvPr id="1229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7988" y="1520825"/>
            <a:ext cx="285750" cy="27622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6688" y="2722563"/>
            <a:ext cx="5783262" cy="35194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80063" y="2205038"/>
            <a:ext cx="1457325" cy="304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6 Conector recto"/>
          <p:cNvCxnSpPr>
            <a:stCxn id="12294" idx="2"/>
            <a:endCxn id="8" idx="0"/>
          </p:cNvCxnSpPr>
          <p:nvPr/>
        </p:nvCxnSpPr>
        <p:spPr>
          <a:xfrm flipH="1">
            <a:off x="4032250" y="2509838"/>
            <a:ext cx="2276475" cy="3440112"/>
          </a:xfrm>
          <a:prstGeom prst="line">
            <a:avLst/>
          </a:prstGeom>
          <a:ln w="63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3492500" y="5949950"/>
            <a:ext cx="1079500" cy="215900"/>
          </a:xfrm>
          <a:prstGeom prst="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41438"/>
            <a:ext cx="8229600" cy="4784725"/>
          </a:xfrm>
        </p:spPr>
        <p:txBody>
          <a:bodyPr rtlCol="0">
            <a:normAutofit/>
          </a:bodyPr>
          <a:lstStyle/>
          <a:p>
            <a:pPr marL="0" indent="0" fontAlgn="auto">
              <a:spcAft>
                <a:spcPts val="0"/>
              </a:spcAft>
              <a:buFont typeface="Arial" pitchFamily="34" charset="0"/>
              <a:buNone/>
              <a:defRPr/>
            </a:pPr>
            <a:r>
              <a:rPr lang="es-ES" sz="1400" dirty="0">
                <a:latin typeface="Century Gothic" pitchFamily="34" charset="0"/>
              </a:rPr>
              <a:t>El sistema </a:t>
            </a:r>
            <a:r>
              <a:rPr lang="es-ES" sz="1400" dirty="0" smtClean="0">
                <a:latin typeface="Century Gothic" pitchFamily="34" charset="0"/>
              </a:rPr>
              <a:t>le </a:t>
            </a:r>
            <a:r>
              <a:rPr lang="es-ES" sz="1400" dirty="0">
                <a:latin typeface="Century Gothic" pitchFamily="34" charset="0"/>
              </a:rPr>
              <a:t>regresará al listado y emitirá un mensaje emergente que </a:t>
            </a:r>
            <a:r>
              <a:rPr lang="es-ES" sz="1400" dirty="0" smtClean="0">
                <a:latin typeface="Century Gothic" pitchFamily="34" charset="0"/>
              </a:rPr>
              <a:t>le </a:t>
            </a:r>
            <a:r>
              <a:rPr lang="es-ES" sz="1400" dirty="0">
                <a:latin typeface="Century Gothic" pitchFamily="34" charset="0"/>
              </a:rPr>
              <a:t>indicará que el reporte parcial ha sido modificado correctamente; desactivando las opciones de modificar y eliminar, así como, cambiando su estatus a </a:t>
            </a:r>
            <a:r>
              <a:rPr lang="es-ES" sz="1400" dirty="0" smtClean="0">
                <a:latin typeface="Century Gothic" pitchFamily="34" charset="0"/>
              </a:rPr>
              <a:t>“</a:t>
            </a:r>
            <a:r>
              <a:rPr lang="es-ES" sz="1400" b="1" dirty="0" smtClean="0">
                <a:latin typeface="Century Gothic" pitchFamily="34" charset="0"/>
              </a:rPr>
              <a:t>revisión</a:t>
            </a:r>
            <a:r>
              <a:rPr lang="es-ES" sz="1400" dirty="0" smtClean="0">
                <a:latin typeface="Century Gothic" pitchFamily="34" charset="0"/>
              </a:rPr>
              <a:t>”</a:t>
            </a: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endParaRPr lang="es-ES" sz="1400" dirty="0">
              <a:latin typeface="Century Gothic" pitchFamily="34" charset="0"/>
            </a:endParaRPr>
          </a:p>
          <a:p>
            <a:pPr marL="0" indent="0" fontAlgn="auto">
              <a:spcAft>
                <a:spcPts val="0"/>
              </a:spcAft>
              <a:buFont typeface="Arial" pitchFamily="34" charset="0"/>
              <a:buNone/>
              <a:defRPr/>
            </a:pPr>
            <a:endParaRPr lang="es-ES" sz="1400" dirty="0" smtClean="0">
              <a:latin typeface="Century Gothic" pitchFamily="34" charset="0"/>
            </a:endParaRPr>
          </a:p>
          <a:p>
            <a:pPr marL="0" indent="0" fontAlgn="auto">
              <a:spcAft>
                <a:spcPts val="0"/>
              </a:spcAft>
              <a:buFont typeface="Arial" pitchFamily="34" charset="0"/>
              <a:buNone/>
              <a:defRPr/>
            </a:pPr>
            <a:r>
              <a:rPr lang="es-ES" sz="1400" dirty="0" smtClean="0">
                <a:latin typeface="Century Gothic" pitchFamily="34" charset="0"/>
              </a:rPr>
              <a:t>17.- El siguiente paso es entregar en la Unidad de Servicio Social Original y Copia de tu Reporte Parcial.</a:t>
            </a:r>
            <a:endParaRPr lang="es-ES" sz="1400" dirty="0">
              <a:latin typeface="Century Gothic" pitchFamily="34" charset="0"/>
            </a:endParaRPr>
          </a:p>
          <a:p>
            <a:pPr marL="0" indent="0" fontAlgn="auto">
              <a:spcAft>
                <a:spcPts val="0"/>
              </a:spcAft>
              <a:buFont typeface="Arial" pitchFamily="34" charset="0"/>
              <a:buNone/>
              <a:defRPr/>
            </a:pPr>
            <a:endParaRPr lang="es-MX" sz="1400" dirty="0">
              <a:latin typeface="Century Gothic" pitchFamily="34" charset="0"/>
            </a:endParaRPr>
          </a:p>
          <a:p>
            <a:pPr fontAlgn="auto">
              <a:spcAft>
                <a:spcPts val="0"/>
              </a:spcAft>
              <a:buFont typeface="Arial" pitchFamily="34" charset="0"/>
              <a:buChar char="•"/>
              <a:defRPr/>
            </a:pPr>
            <a:endParaRPr lang="es-MX" dirty="0"/>
          </a:p>
        </p:txBody>
      </p:sp>
      <p:pic>
        <p:nvPicPr>
          <p:cNvPr id="133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2492375"/>
            <a:ext cx="5695950" cy="26654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413"/>
            <a:ext cx="8229600" cy="5256212"/>
          </a:xfrm>
        </p:spPr>
        <p:txBody>
          <a:bodyPr rtlCol="0">
            <a:normAutofit/>
          </a:bodyPr>
          <a:lstStyle/>
          <a:p>
            <a:pPr marL="0" indent="0" algn="ctr" fontAlgn="auto">
              <a:spcAft>
                <a:spcPts val="0"/>
              </a:spcAft>
              <a:buFont typeface="Arial" pitchFamily="34" charset="0"/>
              <a:buNone/>
              <a:defRPr/>
            </a:pPr>
            <a:r>
              <a:rPr lang="es-MX" sz="2400" dirty="0" smtClean="0">
                <a:latin typeface="Century Gothic" pitchFamily="34" charset="0"/>
              </a:rPr>
              <a:t>Podrás encontrar el</a:t>
            </a:r>
          </a:p>
          <a:p>
            <a:pPr marL="0" indent="0" algn="ctr" fontAlgn="auto">
              <a:spcAft>
                <a:spcPts val="0"/>
              </a:spcAft>
              <a:buFont typeface="Arial" pitchFamily="34" charset="0"/>
              <a:buNone/>
              <a:defRPr/>
            </a:pPr>
            <a:r>
              <a:rPr lang="es-MX" sz="2400" b="1" dirty="0" smtClean="0">
                <a:effectLst>
                  <a:outerShdw blurRad="38100" dist="38100" dir="2700000" algn="tl">
                    <a:srgbClr val="000000">
                      <a:alpha val="43137"/>
                    </a:srgbClr>
                  </a:outerShdw>
                </a:effectLst>
                <a:latin typeface="Century Gothic" pitchFamily="34" charset="0"/>
              </a:rPr>
              <a:t>Manual Completo para el Alumno</a:t>
            </a:r>
          </a:p>
          <a:p>
            <a:pPr marL="0" indent="0" algn="ctr" fontAlgn="auto">
              <a:spcAft>
                <a:spcPts val="0"/>
              </a:spcAft>
              <a:buFont typeface="Arial" pitchFamily="34" charset="0"/>
              <a:buNone/>
              <a:defRPr/>
            </a:pPr>
            <a:r>
              <a:rPr lang="es-MX" sz="2400" dirty="0" smtClean="0">
                <a:latin typeface="Century Gothic" pitchFamily="34" charset="0"/>
              </a:rPr>
              <a:t>en:</a:t>
            </a:r>
          </a:p>
          <a:p>
            <a:pPr marL="0" indent="0" algn="ctr" fontAlgn="auto">
              <a:spcAft>
                <a:spcPts val="0"/>
              </a:spcAft>
              <a:buFont typeface="Arial" pitchFamily="34" charset="0"/>
              <a:buNone/>
              <a:defRPr/>
            </a:pPr>
            <a:endParaRPr lang="es-MX" sz="1800" dirty="0">
              <a:latin typeface="Century Gothic" pitchFamily="34" charset="0"/>
            </a:endParaRPr>
          </a:p>
          <a:p>
            <a:pPr marL="0" indent="0" algn="ctr" fontAlgn="auto">
              <a:spcAft>
                <a:spcPts val="0"/>
              </a:spcAft>
              <a:buFont typeface="Arial" pitchFamily="34" charset="0"/>
              <a:buNone/>
              <a:defRPr/>
            </a:pPr>
            <a:r>
              <a:rPr lang="es-MX" sz="1800" dirty="0" smtClean="0">
                <a:hlinkClick r:id="rId2"/>
              </a:rPr>
              <a:t>http://</a:t>
            </a:r>
            <a:r>
              <a:rPr lang="es-MX" sz="1800" dirty="0" smtClean="0">
                <a:latin typeface="Century Gothic" pitchFamily="34" charset="0"/>
                <a:hlinkClick r:id="rId2"/>
              </a:rPr>
              <a:t>www.cuc.udg.mx/manualssalumno</a:t>
            </a:r>
            <a:endParaRPr lang="es-MX" sz="1800" dirty="0" smtClean="0">
              <a:latin typeface="Century Gothic" pitchFamily="34" charset="0"/>
            </a:endParaRPr>
          </a:p>
          <a:p>
            <a:pPr marL="0" indent="0" algn="ctr" fontAlgn="auto">
              <a:spcAft>
                <a:spcPts val="0"/>
              </a:spcAft>
              <a:buFont typeface="Arial" pitchFamily="34" charset="0"/>
              <a:buNone/>
              <a:defRPr/>
            </a:pPr>
            <a:endParaRPr lang="es-MX" sz="1800" dirty="0" smtClean="0">
              <a:latin typeface="Century Gothic" pitchFamily="34" charset="0"/>
            </a:endParaRPr>
          </a:p>
          <a:p>
            <a:pPr marL="0" indent="0" algn="ctr" fontAlgn="auto">
              <a:spcAft>
                <a:spcPts val="0"/>
              </a:spcAft>
              <a:buFont typeface="Arial" pitchFamily="34" charset="0"/>
              <a:buNone/>
              <a:defRPr/>
            </a:pPr>
            <a:endParaRPr lang="es-MX" sz="1800" dirty="0">
              <a:latin typeface="Century Gothic" pitchFamily="34" charset="0"/>
            </a:endParaRPr>
          </a:p>
          <a:p>
            <a:pPr marL="0" indent="0" algn="ctr" fontAlgn="auto">
              <a:spcAft>
                <a:spcPts val="0"/>
              </a:spcAft>
              <a:buFont typeface="Arial" pitchFamily="34" charset="0"/>
              <a:buNone/>
              <a:defRPr/>
            </a:pPr>
            <a:endParaRPr lang="es-MX" sz="1800" dirty="0" smtClean="0">
              <a:latin typeface="Century Gothic" pitchFamily="34" charset="0"/>
            </a:endParaRPr>
          </a:p>
          <a:p>
            <a:pPr marL="0" indent="0" algn="ctr" fontAlgn="auto">
              <a:spcAft>
                <a:spcPts val="0"/>
              </a:spcAft>
              <a:buFont typeface="Arial" pitchFamily="34" charset="0"/>
              <a:buNone/>
              <a:defRPr/>
            </a:pPr>
            <a:endParaRPr lang="es-MX" sz="1800" dirty="0" smtClean="0">
              <a:latin typeface="Century Gothic" pitchFamily="34" charset="0"/>
            </a:endParaRPr>
          </a:p>
          <a:p>
            <a:pPr marL="0" indent="0" algn="ctr" fontAlgn="auto">
              <a:spcAft>
                <a:spcPts val="0"/>
              </a:spcAft>
              <a:buFont typeface="Arial" pitchFamily="34" charset="0"/>
              <a:buNone/>
              <a:defRPr/>
            </a:pPr>
            <a:endParaRPr lang="es-MX" sz="1800" dirty="0" smtClean="0">
              <a:latin typeface="Century Gothic" pitchFamily="34" charset="0"/>
            </a:endParaRPr>
          </a:p>
          <a:p>
            <a:pPr marL="0" indent="0" algn="ctr" fontAlgn="auto">
              <a:spcAft>
                <a:spcPts val="0"/>
              </a:spcAft>
              <a:buFont typeface="Arial" pitchFamily="34" charset="0"/>
              <a:buNone/>
              <a:defRPr/>
            </a:pPr>
            <a:r>
              <a:rPr lang="es-MX" sz="2400" dirty="0" smtClean="0">
                <a:latin typeface="Century Gothic" pitchFamily="34" charset="0"/>
              </a:rPr>
              <a:t>U</a:t>
            </a:r>
            <a:r>
              <a:rPr lang="es-MX" sz="2000" dirty="0" smtClean="0">
                <a:latin typeface="Century Gothic" pitchFamily="34" charset="0"/>
              </a:rPr>
              <a:t>NIDAD</a:t>
            </a:r>
            <a:r>
              <a:rPr lang="es-MX" sz="2400" dirty="0" smtClean="0">
                <a:latin typeface="Century Gothic" pitchFamily="34" charset="0"/>
              </a:rPr>
              <a:t> </a:t>
            </a:r>
            <a:r>
              <a:rPr lang="es-MX" sz="2000" dirty="0" smtClean="0">
                <a:latin typeface="Century Gothic" pitchFamily="34" charset="0"/>
              </a:rPr>
              <a:t>DE</a:t>
            </a:r>
            <a:r>
              <a:rPr lang="es-MX" sz="2400" dirty="0" smtClean="0">
                <a:latin typeface="Century Gothic" pitchFamily="34" charset="0"/>
              </a:rPr>
              <a:t> S</a:t>
            </a:r>
            <a:r>
              <a:rPr lang="es-MX" sz="2000" dirty="0" smtClean="0">
                <a:latin typeface="Century Gothic" pitchFamily="34" charset="0"/>
              </a:rPr>
              <a:t>ERVICIO</a:t>
            </a:r>
            <a:r>
              <a:rPr lang="es-MX" sz="2400" dirty="0" smtClean="0">
                <a:latin typeface="Century Gothic" pitchFamily="34" charset="0"/>
              </a:rPr>
              <a:t> S</a:t>
            </a:r>
            <a:r>
              <a:rPr lang="es-MX" sz="2000" dirty="0" smtClean="0">
                <a:latin typeface="Century Gothic" pitchFamily="34" charset="0"/>
              </a:rPr>
              <a:t>OCIAL</a:t>
            </a:r>
          </a:p>
          <a:p>
            <a:pPr marL="0" indent="0" algn="ctr" fontAlgn="auto">
              <a:spcAft>
                <a:spcPts val="0"/>
              </a:spcAft>
              <a:buFont typeface="Arial" pitchFamily="34" charset="0"/>
              <a:buNone/>
              <a:defRPr/>
            </a:pPr>
            <a:r>
              <a:rPr lang="es-MX" sz="1800" dirty="0" smtClean="0"/>
              <a:t>(322) 2262262 Ext. 66262</a:t>
            </a:r>
            <a:endParaRPr lang="es-MX" sz="1800" dirty="0" smtClean="0">
              <a:latin typeface="Century Gothic" pitchFamily="34" charset="0"/>
            </a:endParaRPr>
          </a:p>
          <a:p>
            <a:pPr marL="0" indent="0" algn="ctr" fontAlgn="auto">
              <a:spcAft>
                <a:spcPts val="0"/>
              </a:spcAft>
              <a:buFont typeface="Arial" pitchFamily="34" charset="0"/>
              <a:buNone/>
              <a:defRPr/>
            </a:pPr>
            <a:r>
              <a:rPr lang="es-MX" sz="1600" dirty="0" smtClean="0">
                <a:latin typeface="Century Gothic" pitchFamily="34" charset="0"/>
              </a:rPr>
              <a:t>Av</a:t>
            </a:r>
            <a:r>
              <a:rPr lang="es-MX" sz="1600" dirty="0">
                <a:latin typeface="Century Gothic" pitchFamily="34" charset="0"/>
              </a:rPr>
              <a:t>. Universidad #203, delegación Ixtapa, CP. </a:t>
            </a:r>
            <a:r>
              <a:rPr lang="es-MX" sz="1600" dirty="0" smtClean="0">
                <a:latin typeface="Century Gothic" pitchFamily="34" charset="0"/>
              </a:rPr>
              <a:t>48280</a:t>
            </a:r>
          </a:p>
          <a:p>
            <a:pPr marL="0" indent="0" algn="ctr" fontAlgn="auto">
              <a:spcAft>
                <a:spcPts val="0"/>
              </a:spcAft>
              <a:buFont typeface="Arial" pitchFamily="34" charset="0"/>
              <a:buNone/>
              <a:defRPr/>
            </a:pPr>
            <a:r>
              <a:rPr lang="es-MX" sz="1600" dirty="0" smtClean="0">
                <a:latin typeface="Century Gothic" pitchFamily="34" charset="0"/>
              </a:rPr>
              <a:t>Puerto </a:t>
            </a:r>
            <a:r>
              <a:rPr lang="es-MX" sz="1600" dirty="0">
                <a:latin typeface="Century Gothic" pitchFamily="34" charset="0"/>
              </a:rPr>
              <a:t>Vallarta, </a:t>
            </a:r>
            <a:r>
              <a:rPr lang="es-MX" sz="1600" dirty="0" smtClean="0">
                <a:latin typeface="Century Gothic" pitchFamily="34" charset="0"/>
              </a:rPr>
              <a:t>Jalisco</a:t>
            </a:r>
            <a:r>
              <a:rPr lang="es-MX" sz="1600" dirty="0">
                <a:latin typeface="Century Gothic" pitchFamily="34" charset="0"/>
              </a:rPr>
              <a:t>, México</a:t>
            </a:r>
            <a:r>
              <a:rPr lang="es-MX" sz="1600" b="1" dirty="0" smtClean="0">
                <a:latin typeface="Century Gothic" pitchFamily="34" charset="0"/>
              </a:rPr>
              <a:t>.</a:t>
            </a:r>
          </a:p>
        </p:txBody>
      </p:sp>
      <p:pic>
        <p:nvPicPr>
          <p:cNvPr id="14339"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4 Marcador de contenido"/>
          <p:cNvSpPr>
            <a:spLocks noGrp="1"/>
          </p:cNvSpPr>
          <p:nvPr>
            <p:ph idx="1"/>
          </p:nvPr>
        </p:nvSpPr>
        <p:spPr>
          <a:xfrm>
            <a:off x="457200" y="981075"/>
            <a:ext cx="8229600" cy="5145088"/>
          </a:xfrm>
        </p:spPr>
        <p:txBody>
          <a:bodyPr/>
          <a:lstStyle/>
          <a:p>
            <a:pPr marL="0" indent="0">
              <a:buFont typeface="Arial" charset="0"/>
              <a:buNone/>
            </a:pPr>
            <a:r>
              <a:rPr lang="es-ES" altLang="es-MX" sz="1800" smtClean="0">
                <a:latin typeface="Browallia New" pitchFamily="34" charset="-34"/>
                <a:cs typeface="Browallia New" pitchFamily="34" charset="-34"/>
              </a:rPr>
              <a:t>Para que se pueda generar los reportes parciales que habrá de realizar el alumno, el estatus de la plaza deberá de estar en </a:t>
            </a:r>
            <a:r>
              <a:rPr lang="es-ES" altLang="es-MX" sz="1800" b="1" smtClean="0">
                <a:latin typeface="Browallia New" pitchFamily="34" charset="-34"/>
                <a:cs typeface="Browallia New" pitchFamily="34" charset="-34"/>
              </a:rPr>
              <a:t>“activa”</a:t>
            </a:r>
            <a:r>
              <a:rPr lang="es-ES" altLang="es-MX" sz="1800" smtClean="0">
                <a:latin typeface="Browallia New" pitchFamily="34" charset="-34"/>
                <a:cs typeface="Browallia New" pitchFamily="34" charset="-34"/>
              </a:rPr>
              <a:t>, para ello, se debió haber entregado su oficio de comisión debidamente firmado y sellado en la Unidad de Servicio Social.</a:t>
            </a:r>
          </a:p>
          <a:p>
            <a:pPr marL="0" indent="0">
              <a:buFont typeface="Arial" charset="0"/>
              <a:buNone/>
            </a:pPr>
            <a:endParaRPr lang="es-ES" altLang="es-MX" sz="1800" smtClean="0">
              <a:latin typeface="Browallia New" pitchFamily="34" charset="-34"/>
              <a:cs typeface="Browallia New" pitchFamily="34" charset="-34"/>
            </a:endParaRPr>
          </a:p>
          <a:p>
            <a:pPr marL="0" indent="0">
              <a:buFont typeface="Arial" charset="0"/>
              <a:buNone/>
            </a:pPr>
            <a:r>
              <a:rPr lang="es-ES" altLang="es-MX" sz="2400" b="1" smtClean="0">
                <a:latin typeface="Browallia New" pitchFamily="34" charset="-34"/>
                <a:cs typeface="Browallia New" pitchFamily="34" charset="-34"/>
              </a:rPr>
              <a:t>1.- </a:t>
            </a:r>
            <a:r>
              <a:rPr lang="es-ES" altLang="es-MX" sz="2000" b="1" smtClean="0">
                <a:latin typeface="Browallia New" pitchFamily="34" charset="-34"/>
                <a:cs typeface="Browallia New" pitchFamily="34" charset="-34"/>
              </a:rPr>
              <a:t>Ingreso a SIIAU Administración de Servicio Social</a:t>
            </a:r>
            <a:endParaRPr lang="es-MX" altLang="es-MX" smtClean="0"/>
          </a:p>
          <a:p>
            <a:pPr marL="0" indent="0">
              <a:buFont typeface="Arial" charset="0"/>
              <a:buNone/>
            </a:pPr>
            <a:endParaRPr lang="es-ES" altLang="es-MX" sz="1600" smtClean="0">
              <a:latin typeface="Browallia New" pitchFamily="34" charset="-34"/>
              <a:cs typeface="Browallia New" pitchFamily="34" charset="-34"/>
            </a:endParaRPr>
          </a:p>
        </p:txBody>
      </p:sp>
      <p:pic>
        <p:nvPicPr>
          <p:cNvPr id="307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2708275"/>
            <a:ext cx="4967287" cy="3929063"/>
          </a:xfrm>
          <a:prstGeom prst="rect">
            <a:avLst/>
          </a:prstGeom>
          <a:noFill/>
          <a:ln w="9525">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5 CuadroTexto"/>
          <p:cNvSpPr txBox="1"/>
          <p:nvPr/>
        </p:nvSpPr>
        <p:spPr>
          <a:xfrm>
            <a:off x="5940425" y="2690813"/>
            <a:ext cx="2808288" cy="1816100"/>
          </a:xfrm>
          <a:prstGeom prst="rect">
            <a:avLst/>
          </a:prstGeom>
          <a:noFill/>
        </p:spPr>
        <p:txBody>
          <a:bodyPr>
            <a:spAutoFit/>
          </a:bodyPr>
          <a:lstStyle/>
          <a:p>
            <a:pPr fontAlgn="auto">
              <a:spcBef>
                <a:spcPts val="0"/>
              </a:spcBef>
              <a:spcAft>
                <a:spcPts val="0"/>
              </a:spcAft>
              <a:defRPr/>
            </a:pPr>
            <a:r>
              <a:rPr lang="es-MX" sz="1400" dirty="0">
                <a:latin typeface="Century Gothic" pitchFamily="34" charset="0"/>
                <a:cs typeface="+mn-cs"/>
                <a:hlinkClick r:id="rId4"/>
              </a:rPr>
              <a:t>http://www.siiau.udg.mx/</a:t>
            </a:r>
            <a:endParaRPr lang="es-MX" sz="1400" dirty="0">
              <a:latin typeface="Century Gothic" pitchFamily="34" charset="0"/>
              <a:cs typeface="+mn-cs"/>
            </a:endParaRPr>
          </a:p>
          <a:p>
            <a:pPr fontAlgn="auto">
              <a:spcBef>
                <a:spcPts val="0"/>
              </a:spcBef>
              <a:spcAft>
                <a:spcPts val="0"/>
              </a:spcAft>
              <a:defRPr/>
            </a:pPr>
            <a:endParaRPr lang="es-MX" sz="1400" dirty="0">
              <a:latin typeface="Century Gothic" pitchFamily="34" charset="0"/>
              <a:cs typeface="+mn-cs"/>
            </a:endParaRPr>
          </a:p>
          <a:p>
            <a:pPr fontAlgn="auto">
              <a:spcBef>
                <a:spcPts val="0"/>
              </a:spcBef>
              <a:spcAft>
                <a:spcPts val="0"/>
              </a:spcAft>
              <a:defRPr/>
            </a:pPr>
            <a:r>
              <a:rPr lang="es-MX" sz="1400" dirty="0">
                <a:latin typeface="Century Gothic" pitchFamily="34" charset="0"/>
                <a:cs typeface="+mn-cs"/>
              </a:rPr>
              <a:t>Dentro del portal del</a:t>
            </a:r>
          </a:p>
          <a:p>
            <a:pPr fontAlgn="auto">
              <a:spcBef>
                <a:spcPts val="0"/>
              </a:spcBef>
              <a:spcAft>
                <a:spcPts val="0"/>
              </a:spcAft>
              <a:defRPr/>
            </a:pPr>
            <a:r>
              <a:rPr lang="es-MX" sz="1400" dirty="0">
                <a:latin typeface="Century Gothic" pitchFamily="34" charset="0"/>
                <a:cs typeface="+mn-cs"/>
              </a:rPr>
              <a:t>Sistema Integral de Información y Administración Universitaria </a:t>
            </a:r>
            <a:r>
              <a:rPr lang="es-MX" sz="1400" b="1" dirty="0">
                <a:latin typeface="Century Gothic" pitchFamily="34" charset="0"/>
                <a:cs typeface="+mn-cs"/>
              </a:rPr>
              <a:t>SIIAU</a:t>
            </a:r>
          </a:p>
          <a:p>
            <a:pPr fontAlgn="auto">
              <a:spcBef>
                <a:spcPts val="0"/>
              </a:spcBef>
              <a:spcAft>
                <a:spcPts val="0"/>
              </a:spcAft>
              <a:defRPr/>
            </a:pPr>
            <a:endParaRPr lang="es-MX" sz="1400" dirty="0">
              <a:latin typeface="Century Gothic" pitchFamily="34" charset="0"/>
              <a:cs typeface="+mn-cs"/>
            </a:endParaRPr>
          </a:p>
          <a:p>
            <a:pPr marL="285750" indent="-285750" fontAlgn="auto">
              <a:spcBef>
                <a:spcPts val="0"/>
              </a:spcBef>
              <a:spcAft>
                <a:spcPts val="0"/>
              </a:spcAft>
              <a:buFont typeface="Arial" pitchFamily="34" charset="0"/>
              <a:buChar char="•"/>
              <a:defRPr/>
            </a:pPr>
            <a:r>
              <a:rPr lang="es-MX" sz="1400" dirty="0">
                <a:latin typeface="Century Gothic" pitchFamily="34" charset="0"/>
                <a:cs typeface="+mn-cs"/>
              </a:rPr>
              <a:t>Clic en el apartado:</a:t>
            </a:r>
            <a:endParaRPr lang="es-MX" sz="1400" dirty="0">
              <a:latin typeface="Century Gothic" pitchFamily="34" charset="0"/>
              <a:cs typeface="+mn-cs"/>
            </a:endParaRPr>
          </a:p>
        </p:txBody>
      </p:sp>
      <p:pic>
        <p:nvPicPr>
          <p:cNvPr id="3078"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70638" y="4535488"/>
            <a:ext cx="1803400" cy="333375"/>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7 Conector recto"/>
          <p:cNvCxnSpPr>
            <a:stCxn id="3078" idx="2"/>
            <a:endCxn id="10" idx="3"/>
          </p:cNvCxnSpPr>
          <p:nvPr/>
        </p:nvCxnSpPr>
        <p:spPr>
          <a:xfrm flipH="1">
            <a:off x="2555875" y="4868863"/>
            <a:ext cx="4716463" cy="1081087"/>
          </a:xfrm>
          <a:prstGeom prst="line">
            <a:avLst/>
          </a:prstGeom>
          <a:ln w="254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9 Rectángulo"/>
          <p:cNvSpPr/>
          <p:nvPr/>
        </p:nvSpPr>
        <p:spPr>
          <a:xfrm>
            <a:off x="971550" y="5732463"/>
            <a:ext cx="1584325" cy="4333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sp>
        <p:nvSpPr>
          <p:cNvPr id="3081" name="24 CuadroTexto"/>
          <p:cNvSpPr txBox="1">
            <a:spLocks noChangeArrowheads="1"/>
          </p:cNvSpPr>
          <p:nvPr/>
        </p:nvSpPr>
        <p:spPr bwMode="auto">
          <a:xfrm>
            <a:off x="6154738" y="5727700"/>
            <a:ext cx="237807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s-MX" altLang="es-MX" sz="1600">
                <a:latin typeface="Century Gothic" pitchFamily="34" charset="0"/>
              </a:rPr>
              <a:t>De preferencia utilizar</a:t>
            </a:r>
          </a:p>
          <a:p>
            <a:endParaRPr lang="es-MX" altLang="es-MX"/>
          </a:p>
        </p:txBody>
      </p:sp>
      <p:pic>
        <p:nvPicPr>
          <p:cNvPr id="3082" name="Picture 3" descr="C:\Users\jose.murillo\Desktop\Google_Chrome_icon_(20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48488" y="6035675"/>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6 Marcador de contenido"/>
          <p:cNvSpPr>
            <a:spLocks noGrp="1"/>
          </p:cNvSpPr>
          <p:nvPr>
            <p:ph idx="1"/>
          </p:nvPr>
        </p:nvSpPr>
        <p:spPr>
          <a:xfrm>
            <a:off x="68263" y="1557338"/>
            <a:ext cx="2532062" cy="4525962"/>
          </a:xfrm>
        </p:spPr>
        <p:txBody>
          <a:bodyPr/>
          <a:lstStyle/>
          <a:p>
            <a:pPr marL="0" indent="0" algn="ctr">
              <a:buFont typeface="Arial" charset="0"/>
              <a:buNone/>
            </a:pPr>
            <a:r>
              <a:rPr lang="es-MX" altLang="es-MX" sz="1400" smtClean="0">
                <a:latin typeface="Century Gothic" pitchFamily="34" charset="0"/>
              </a:rPr>
              <a:t>2.- Inicie sesión con su código de estudiante y contraseña.</a:t>
            </a:r>
          </a:p>
          <a:p>
            <a:pPr marL="0" indent="0" algn="ctr">
              <a:buFont typeface="Arial" charset="0"/>
              <a:buNone/>
            </a:pPr>
            <a:r>
              <a:rPr lang="es-MX" altLang="es-MX" sz="1400" smtClean="0">
                <a:latin typeface="Century Gothic" pitchFamily="34" charset="0"/>
              </a:rPr>
              <a:t>Para ello, clic en:</a:t>
            </a:r>
          </a:p>
          <a:p>
            <a:pPr marL="0" indent="0" algn="ctr">
              <a:buFont typeface="Arial" charset="0"/>
              <a:buNone/>
            </a:pPr>
            <a:endParaRPr lang="es-MX" altLang="es-MX" sz="1400" smtClean="0">
              <a:latin typeface="Century Gothic" pitchFamily="34" charset="0"/>
            </a:endParaRPr>
          </a:p>
          <a:p>
            <a:pPr marL="0" indent="0" algn="ctr">
              <a:buFont typeface="Arial" charset="0"/>
              <a:buNone/>
            </a:pPr>
            <a:endParaRPr lang="es-MX" altLang="es-MX" sz="1400" smtClean="0">
              <a:latin typeface="Century Gothic" pitchFamily="34" charset="0"/>
            </a:endParaRPr>
          </a:p>
          <a:p>
            <a:pPr marL="0" indent="0" algn="ctr">
              <a:buFont typeface="Arial" charset="0"/>
              <a:buNone/>
            </a:pPr>
            <a:endParaRPr lang="es-MX" altLang="es-MX" sz="1400" smtClean="0">
              <a:latin typeface="Century Gothic" pitchFamily="34" charset="0"/>
            </a:endParaRPr>
          </a:p>
          <a:p>
            <a:pPr marL="0" indent="0" algn="ctr">
              <a:buFont typeface="Arial" charset="0"/>
              <a:buNone/>
            </a:pPr>
            <a:endParaRPr lang="es-MX" altLang="es-MX" sz="1400" smtClean="0">
              <a:latin typeface="Century Gothic" pitchFamily="34" charset="0"/>
            </a:endParaRPr>
          </a:p>
          <a:p>
            <a:pPr marL="0" indent="0" algn="ctr">
              <a:buFont typeface="Arial" charset="0"/>
              <a:buNone/>
            </a:pPr>
            <a:endParaRPr lang="es-MX" altLang="es-MX" sz="1400" smtClean="0">
              <a:latin typeface="Century Gothic" pitchFamily="34" charset="0"/>
            </a:endParaRPr>
          </a:p>
          <a:p>
            <a:pPr marL="0" indent="0" algn="ctr">
              <a:buFont typeface="Arial" charset="0"/>
              <a:buNone/>
            </a:pPr>
            <a:r>
              <a:rPr lang="es-MX" altLang="es-MX" sz="1400" smtClean="0">
                <a:latin typeface="Century Gothic" pitchFamily="34" charset="0"/>
              </a:rPr>
              <a:t>3.- Llene los campos requeridos y presione:</a:t>
            </a:r>
          </a:p>
          <a:p>
            <a:pPr marL="0" indent="0" algn="ctr">
              <a:buFont typeface="Arial" charset="0"/>
              <a:buNone/>
            </a:pPr>
            <a:endParaRPr lang="es-MX" altLang="es-MX" sz="1400" smtClean="0">
              <a:latin typeface="Century Gothic" pitchFamily="34" charset="0"/>
            </a:endParaRPr>
          </a:p>
        </p:txBody>
      </p:sp>
      <p:pic>
        <p:nvPicPr>
          <p:cNvPr id="4099"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1127125"/>
            <a:ext cx="6108700" cy="338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2636838"/>
            <a:ext cx="1057275" cy="32385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Rectángulo"/>
          <p:cNvSpPr/>
          <p:nvPr/>
        </p:nvSpPr>
        <p:spPr>
          <a:xfrm>
            <a:off x="8172450" y="1125538"/>
            <a:ext cx="720725" cy="2873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cxnSp>
        <p:nvCxnSpPr>
          <p:cNvPr id="10" name="9 Conector recto"/>
          <p:cNvCxnSpPr>
            <a:stCxn id="4101" idx="3"/>
            <a:endCxn id="8" idx="2"/>
          </p:cNvCxnSpPr>
          <p:nvPr/>
        </p:nvCxnSpPr>
        <p:spPr>
          <a:xfrm flipV="1">
            <a:off x="1741488" y="1412875"/>
            <a:ext cx="6791325" cy="13858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pic>
        <p:nvPicPr>
          <p:cNvPr id="410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0700" y="4749800"/>
            <a:ext cx="3671888" cy="171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5988" y="4416425"/>
            <a:ext cx="657225" cy="28575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11 Rectángulo"/>
          <p:cNvSpPr/>
          <p:nvPr/>
        </p:nvSpPr>
        <p:spPr>
          <a:xfrm>
            <a:off x="6732588" y="5805488"/>
            <a:ext cx="863600" cy="431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cxnSp>
        <p:nvCxnSpPr>
          <p:cNvPr id="14" name="13 Conector recto"/>
          <p:cNvCxnSpPr>
            <a:stCxn id="4105" idx="3"/>
          </p:cNvCxnSpPr>
          <p:nvPr/>
        </p:nvCxnSpPr>
        <p:spPr>
          <a:xfrm>
            <a:off x="1573213" y="4559300"/>
            <a:ext cx="5159375" cy="14620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906463"/>
            <a:ext cx="8308975" cy="3170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4" name="6 Marcador de contenido"/>
          <p:cNvSpPr>
            <a:spLocks noGrp="1"/>
          </p:cNvSpPr>
          <p:nvPr>
            <p:ph idx="1"/>
          </p:nvPr>
        </p:nvSpPr>
        <p:spPr>
          <a:xfrm>
            <a:off x="468313" y="4797425"/>
            <a:ext cx="7991475" cy="1584325"/>
          </a:xfrm>
        </p:spPr>
        <p:txBody>
          <a:bodyPr/>
          <a:lstStyle/>
          <a:p>
            <a:pPr marL="0" indent="0" algn="ctr">
              <a:buFont typeface="Arial" charset="0"/>
              <a:buNone/>
            </a:pPr>
            <a:r>
              <a:rPr lang="es-MX" altLang="es-MX" sz="1400" smtClean="0">
                <a:latin typeface="Century Gothic" pitchFamily="34" charset="0"/>
              </a:rPr>
              <a:t>4.- Una vez que inició sesión correctamente, diríjase al menú:</a:t>
            </a:r>
          </a:p>
          <a:p>
            <a:pPr marL="0" indent="0" algn="ctr">
              <a:spcBef>
                <a:spcPct val="0"/>
              </a:spcBef>
              <a:buFont typeface="Arial" charset="0"/>
              <a:buNone/>
            </a:pPr>
            <a:endParaRPr lang="es-MX" altLang="es-MX" sz="1400" smtClean="0">
              <a:latin typeface="Century Gothic" pitchFamily="34" charset="0"/>
            </a:endParaRPr>
          </a:p>
          <a:p>
            <a:pPr marL="0" indent="0" algn="ctr">
              <a:spcBef>
                <a:spcPct val="0"/>
              </a:spcBef>
              <a:buFont typeface="Arial" charset="0"/>
              <a:buNone/>
            </a:pPr>
            <a:r>
              <a:rPr lang="es-MX" altLang="es-MX" sz="1400" smtClean="0">
                <a:latin typeface="Century Gothic" pitchFamily="34" charset="0"/>
              </a:rPr>
              <a:t>Alumno – prestador – listado de plazas</a:t>
            </a:r>
          </a:p>
          <a:p>
            <a:pPr marL="0" indent="0" algn="ctr">
              <a:spcBef>
                <a:spcPct val="0"/>
              </a:spcBef>
              <a:buFont typeface="Arial" charset="0"/>
              <a:buNone/>
            </a:pPr>
            <a:endParaRPr lang="es-MX" altLang="es-MX" sz="1400" smtClean="0">
              <a:latin typeface="Century Gothic" pitchFamily="34" charset="0"/>
            </a:endParaRPr>
          </a:p>
          <a:p>
            <a:pPr marL="0" indent="0" algn="ctr">
              <a:spcBef>
                <a:spcPct val="0"/>
              </a:spcBef>
              <a:buFont typeface="Arial" charset="0"/>
              <a:buNone/>
            </a:pPr>
            <a:r>
              <a:rPr lang="es-MX" altLang="es-MX" sz="1100" smtClean="0">
                <a:latin typeface="Century Gothic" pitchFamily="34" charset="0"/>
              </a:rPr>
              <a:t>(Tal como se muestra en la Imagen)</a:t>
            </a:r>
          </a:p>
        </p:txBody>
      </p:sp>
      <p:sp>
        <p:nvSpPr>
          <p:cNvPr id="8" name="7 Rectángulo"/>
          <p:cNvSpPr/>
          <p:nvPr/>
        </p:nvSpPr>
        <p:spPr>
          <a:xfrm>
            <a:off x="484188" y="1989138"/>
            <a:ext cx="2160587" cy="1295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 descr="C:\Users\Hassan\Desktop\jdslfjksf.png"/>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b="30852"/>
          <a:stretch>
            <a:fillRect/>
          </a:stretch>
        </p:blipFill>
        <p:spPr>
          <a:xfrm>
            <a:off x="179388" y="2349500"/>
            <a:ext cx="8769350" cy="3833813"/>
          </a:xfrm>
          <a:noFill/>
          <a:ln>
            <a:solidFill>
              <a:srgbClr val="000000"/>
            </a:solidFill>
            <a:miter lim="800000"/>
            <a:headEnd/>
            <a:tailEnd/>
          </a:ln>
        </p:spPr>
      </p:pic>
      <p:sp>
        <p:nvSpPr>
          <p:cNvPr id="6148" name="6 CuadroTexto"/>
          <p:cNvSpPr txBox="1">
            <a:spLocks noChangeArrowheads="1"/>
          </p:cNvSpPr>
          <p:nvPr/>
        </p:nvSpPr>
        <p:spPr bwMode="auto">
          <a:xfrm>
            <a:off x="684213" y="1538288"/>
            <a:ext cx="79200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s-MX" altLang="es-MX" sz="1400">
                <a:latin typeface="Century Gothic" pitchFamily="34" charset="0"/>
              </a:rPr>
              <a:t>5.- Seleccione su plaza activa.</a:t>
            </a:r>
          </a:p>
          <a:p>
            <a:r>
              <a:rPr lang="es-MX" altLang="es-MX" sz="1400">
                <a:latin typeface="Century Gothic" pitchFamily="34" charset="0"/>
              </a:rPr>
              <a:t>6.- Presione el botón            del apartado reportes parciales.</a:t>
            </a:r>
          </a:p>
        </p:txBody>
      </p:sp>
      <p:pic>
        <p:nvPicPr>
          <p:cNvPr id="6149"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1913" y="1784350"/>
            <a:ext cx="409575" cy="36195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Rectángulo"/>
          <p:cNvSpPr/>
          <p:nvPr/>
        </p:nvSpPr>
        <p:spPr>
          <a:xfrm>
            <a:off x="3995738" y="4365625"/>
            <a:ext cx="1152525" cy="5762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cxnSp>
        <p:nvCxnSpPr>
          <p:cNvPr id="10" name="9 Conector recto"/>
          <p:cNvCxnSpPr>
            <a:stCxn id="6149" idx="2"/>
            <a:endCxn id="8" idx="0"/>
          </p:cNvCxnSpPr>
          <p:nvPr/>
        </p:nvCxnSpPr>
        <p:spPr>
          <a:xfrm>
            <a:off x="2806700" y="2146300"/>
            <a:ext cx="1765300" cy="221932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41438"/>
            <a:ext cx="3035300" cy="4391025"/>
          </a:xfrm>
        </p:spPr>
        <p:txBody>
          <a:bodyPr rtlCol="0">
            <a:normAutofit/>
          </a:bodyPr>
          <a:lstStyle/>
          <a:p>
            <a:pPr marL="0" indent="0" fontAlgn="auto">
              <a:spcAft>
                <a:spcPts val="0"/>
              </a:spcAft>
              <a:buFont typeface="Arial" pitchFamily="34" charset="0"/>
              <a:buNone/>
              <a:defRPr/>
            </a:pPr>
            <a:r>
              <a:rPr lang="es-MX" sz="1400" dirty="0" smtClean="0">
                <a:latin typeface="Century Gothic" pitchFamily="34" charset="0"/>
              </a:rPr>
              <a:t>El sistema le desplegará un formulario como el que se muestra en la imagen:</a:t>
            </a:r>
          </a:p>
          <a:p>
            <a:pPr marL="0" indent="0" fontAlgn="auto">
              <a:spcAft>
                <a:spcPts val="0"/>
              </a:spcAft>
              <a:buFont typeface="Arial" pitchFamily="34" charset="0"/>
              <a:buNone/>
              <a:defRPr/>
            </a:pPr>
            <a:endParaRPr lang="es-MX" sz="1400" dirty="0">
              <a:latin typeface="Century Gothic" pitchFamily="34" charset="0"/>
            </a:endParaRPr>
          </a:p>
          <a:p>
            <a:pPr marL="0" indent="0" fontAlgn="auto">
              <a:spcAft>
                <a:spcPts val="0"/>
              </a:spcAft>
              <a:buFont typeface="Arial" pitchFamily="34" charset="0"/>
              <a:buNone/>
              <a:defRPr/>
            </a:pPr>
            <a:r>
              <a:rPr lang="es-MX" sz="1400" dirty="0" smtClean="0">
                <a:latin typeface="Century Gothic" pitchFamily="34" charset="0"/>
              </a:rPr>
              <a:t>Verifique las horas y las fechas de inicio y fin para cada bimestre, de acuerdo al calendario de servicio social de la convocatoria que le corresponda.</a:t>
            </a:r>
          </a:p>
          <a:p>
            <a:pPr marL="0" indent="0" fontAlgn="auto">
              <a:spcAft>
                <a:spcPts val="0"/>
              </a:spcAft>
              <a:buFont typeface="Arial" pitchFamily="34" charset="0"/>
              <a:buNone/>
              <a:defRPr/>
            </a:pPr>
            <a:endParaRPr lang="es-MX" sz="1400" dirty="0">
              <a:latin typeface="Century Gothic" pitchFamily="34" charset="0"/>
            </a:endParaRPr>
          </a:p>
          <a:p>
            <a:pPr marL="0" indent="0" fontAlgn="auto">
              <a:spcAft>
                <a:spcPts val="0"/>
              </a:spcAft>
              <a:buFont typeface="Arial" pitchFamily="34" charset="0"/>
              <a:buNone/>
              <a:defRPr/>
            </a:pPr>
            <a:r>
              <a:rPr lang="es-MX" sz="1400" dirty="0" smtClean="0">
                <a:latin typeface="Century Gothic" pitchFamily="34" charset="0"/>
              </a:rPr>
              <a:t>No deje ningún espacio en blanco.</a:t>
            </a:r>
          </a:p>
          <a:p>
            <a:pPr marL="0" indent="0" fontAlgn="auto">
              <a:spcAft>
                <a:spcPts val="0"/>
              </a:spcAft>
              <a:buFont typeface="Arial" pitchFamily="34" charset="0"/>
              <a:buNone/>
              <a:defRPr/>
            </a:pPr>
            <a:endParaRPr lang="es-MX" sz="1400" dirty="0">
              <a:latin typeface="Century Gothic" pitchFamily="34" charset="0"/>
            </a:endParaRPr>
          </a:p>
          <a:p>
            <a:pPr marL="0" indent="0" fontAlgn="auto">
              <a:spcAft>
                <a:spcPts val="0"/>
              </a:spcAft>
              <a:buFont typeface="Arial" pitchFamily="34" charset="0"/>
              <a:buNone/>
              <a:defRPr/>
            </a:pPr>
            <a:r>
              <a:rPr lang="es-MX" sz="1400" dirty="0" smtClean="0">
                <a:latin typeface="Century Gothic" pitchFamily="34" charset="0"/>
              </a:rPr>
              <a:t>7.- Presione el botón                   . </a:t>
            </a:r>
          </a:p>
          <a:p>
            <a:pPr fontAlgn="auto">
              <a:spcAft>
                <a:spcPts val="0"/>
              </a:spcAft>
              <a:buFont typeface="Arial" pitchFamily="34" charset="0"/>
              <a:buChar char="•"/>
              <a:defRPr/>
            </a:pPr>
            <a:endParaRPr lang="es-MX" dirty="0"/>
          </a:p>
        </p:txBody>
      </p:sp>
      <p:pic>
        <p:nvPicPr>
          <p:cNvPr id="7171"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1052513"/>
            <a:ext cx="5202238" cy="53403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4508500"/>
            <a:ext cx="762000" cy="371475"/>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Rectángulo"/>
          <p:cNvSpPr/>
          <p:nvPr/>
        </p:nvSpPr>
        <p:spPr>
          <a:xfrm>
            <a:off x="5580063" y="6092825"/>
            <a:ext cx="504825" cy="288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a:p>
        </p:txBody>
      </p:sp>
      <p:cxnSp>
        <p:nvCxnSpPr>
          <p:cNvPr id="8" name="7 Conector recto"/>
          <p:cNvCxnSpPr>
            <a:stCxn id="7173" idx="3"/>
            <a:endCxn id="6" idx="1"/>
          </p:cNvCxnSpPr>
          <p:nvPr/>
        </p:nvCxnSpPr>
        <p:spPr>
          <a:xfrm>
            <a:off x="3173413" y="4694238"/>
            <a:ext cx="2406650" cy="15430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7176" name="8 CuadroTexto"/>
          <p:cNvSpPr txBox="1">
            <a:spLocks noChangeArrowheads="1"/>
          </p:cNvSpPr>
          <p:nvPr/>
        </p:nvSpPr>
        <p:spPr bwMode="auto">
          <a:xfrm>
            <a:off x="263525" y="6165850"/>
            <a:ext cx="29400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s-MX" altLang="es-MX" sz="1200">
                <a:latin typeface="Century Gothic" pitchFamily="34" charset="0"/>
              </a:rPr>
              <a:t>Calendario disponible en:</a:t>
            </a:r>
          </a:p>
          <a:p>
            <a:pPr algn="ctr"/>
            <a:r>
              <a:rPr lang="es-MX" altLang="es-MX" sz="1200">
                <a:latin typeface="Century Gothic" pitchFamily="34" charset="0"/>
                <a:hlinkClick r:id="rId5"/>
              </a:rPr>
              <a:t>http://www.cuc.udg.mx/calendario</a:t>
            </a:r>
            <a:endParaRPr lang="es-MX" altLang="es-MX" sz="1200">
              <a:latin typeface="Century Gothic" pitchFamily="34" charset="0"/>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Marcador de contenido"/>
          <p:cNvSpPr>
            <a:spLocks noGrp="1"/>
          </p:cNvSpPr>
          <p:nvPr>
            <p:ph idx="1"/>
          </p:nvPr>
        </p:nvSpPr>
        <p:spPr>
          <a:xfrm>
            <a:off x="457200" y="1125538"/>
            <a:ext cx="8229600" cy="5000625"/>
          </a:xfrm>
        </p:spPr>
        <p:txBody>
          <a:bodyPr/>
          <a:lstStyle/>
          <a:p>
            <a:pPr marL="0" indent="0">
              <a:buFont typeface="Arial" charset="0"/>
              <a:buNone/>
            </a:pPr>
            <a:r>
              <a:rPr lang="es-ES" altLang="es-MX" sz="1400" smtClean="0">
                <a:latin typeface="Century Gothic" pitchFamily="34" charset="0"/>
              </a:rPr>
              <a:t>El sistema lo regresará al listado de plazas y le emitirá un mensaje indicándole que el reporte parcial ha sido creado correctamente; además, le mostrará el número consecutivo correspondiente y datos generales del reporte parcial elaborado.</a:t>
            </a:r>
            <a:endParaRPr lang="es-MX" altLang="es-MX" sz="1400" smtClean="0">
              <a:latin typeface="Century Gothic" pitchFamily="34" charset="0"/>
            </a:endParaRPr>
          </a:p>
          <a:p>
            <a:pPr marL="0" indent="0">
              <a:buFont typeface="Arial" charset="0"/>
              <a:buNone/>
            </a:pPr>
            <a:endParaRPr lang="es-ES" altLang="es-MX" sz="1400" smtClean="0"/>
          </a:p>
          <a:p>
            <a:pPr marL="0" indent="0">
              <a:buFont typeface="Arial" charset="0"/>
              <a:buNone/>
            </a:pPr>
            <a:r>
              <a:rPr lang="es-ES" altLang="es-MX" sz="1400" smtClean="0">
                <a:latin typeface="Century Gothic" pitchFamily="34" charset="0"/>
              </a:rPr>
              <a:t>Si desea modificar, eliminar, consultar, hacer comentarios y/o descargar algún reporte parcial, diríjase al menú de opciones:</a:t>
            </a:r>
          </a:p>
          <a:p>
            <a:pPr marL="0" indent="0">
              <a:buFont typeface="Arial" charset="0"/>
              <a:buNone/>
            </a:pPr>
            <a:endParaRPr lang="es-ES"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r>
              <a:rPr lang="es-ES" altLang="es-MX" sz="1400" smtClean="0">
                <a:latin typeface="Century Gothic" pitchFamily="34" charset="0"/>
              </a:rPr>
              <a:t>8.-Para </a:t>
            </a:r>
            <a:r>
              <a:rPr lang="es-ES" altLang="es-MX" sz="1400" b="1" smtClean="0">
                <a:latin typeface="Century Gothic" pitchFamily="34" charset="0"/>
              </a:rPr>
              <a:t>modifica</a:t>
            </a:r>
            <a:r>
              <a:rPr lang="es-ES" altLang="es-MX" sz="1400" smtClean="0">
                <a:latin typeface="Century Gothic" pitchFamily="34" charset="0"/>
              </a:rPr>
              <a:t>r algún </a:t>
            </a:r>
            <a:r>
              <a:rPr lang="es-ES" altLang="es-MX" sz="1400" b="1" smtClean="0">
                <a:latin typeface="Century Gothic" pitchFamily="34" charset="0"/>
              </a:rPr>
              <a:t>reporte parcial</a:t>
            </a:r>
            <a:r>
              <a:rPr lang="es-ES" altLang="es-MX" sz="1400" smtClean="0">
                <a:latin typeface="Century Gothic" pitchFamily="34" charset="0"/>
              </a:rPr>
              <a:t>, selecciónelo y presione el botón         . El sistema le abrirá nuevamente el reporte parcial para que pueda hacer la (s) modificación (es) respectivas, al terminar presione                  .</a:t>
            </a:r>
          </a:p>
          <a:p>
            <a:pPr marL="0" indent="0">
              <a:buFont typeface="Arial" charset="0"/>
              <a:buNone/>
            </a:pPr>
            <a:endParaRPr lang="es-MX" altLang="es-MX" sz="1400" smtClean="0">
              <a:latin typeface="Century Gothic" pitchFamily="34" charset="0"/>
            </a:endParaRPr>
          </a:p>
          <a:p>
            <a:pPr marL="0" indent="0">
              <a:buFont typeface="Arial" charset="0"/>
              <a:buNone/>
            </a:pPr>
            <a:r>
              <a:rPr lang="es-MX" altLang="es-MX" sz="1400" smtClean="0">
                <a:latin typeface="Century Gothic" pitchFamily="34" charset="0"/>
              </a:rPr>
              <a:t>9.- </a:t>
            </a:r>
            <a:r>
              <a:rPr lang="es-ES" altLang="es-MX" sz="1400" smtClean="0">
                <a:latin typeface="Century Gothic" pitchFamily="34" charset="0"/>
              </a:rPr>
              <a:t>Para </a:t>
            </a:r>
            <a:r>
              <a:rPr lang="es-ES" altLang="es-MX" sz="1400" b="1" smtClean="0">
                <a:latin typeface="Century Gothic" pitchFamily="34" charset="0"/>
              </a:rPr>
              <a:t>eliminar</a:t>
            </a:r>
            <a:r>
              <a:rPr lang="es-ES" altLang="es-MX" sz="1400" smtClean="0">
                <a:latin typeface="Century Gothic" pitchFamily="34" charset="0"/>
              </a:rPr>
              <a:t> un </a:t>
            </a:r>
            <a:r>
              <a:rPr lang="es-ES" altLang="es-MX" sz="1400" b="1" smtClean="0">
                <a:latin typeface="Century Gothic" pitchFamily="34" charset="0"/>
              </a:rPr>
              <a:t>reporte parcial</a:t>
            </a:r>
            <a:r>
              <a:rPr lang="es-ES" altLang="es-MX" sz="1400" smtClean="0">
                <a:latin typeface="Century Gothic" pitchFamily="34" charset="0"/>
              </a:rPr>
              <a:t>, simplemente da clic en el botón           del reporte parcial que deseas eliminar. El sistema, te abrirá nuevamente el formato del reporte parcial de actividades con los campos desactivados,  confirma dando clic nuevamente en el</a:t>
            </a:r>
          </a:p>
          <a:p>
            <a:pPr marL="0" indent="0">
              <a:buFont typeface="Arial" charset="0"/>
              <a:buNone/>
            </a:pPr>
            <a:r>
              <a:rPr lang="es-ES" altLang="es-MX" sz="1400" smtClean="0">
                <a:latin typeface="Century Gothic" pitchFamily="34" charset="0"/>
              </a:rPr>
              <a:t>botón                   .</a:t>
            </a:r>
          </a:p>
          <a:p>
            <a:pPr marL="0" indent="0">
              <a:buFont typeface="Arial" charset="0"/>
              <a:buNone/>
            </a:pPr>
            <a:endParaRPr lang="es-ES" altLang="es-MX" sz="1400" smtClean="0">
              <a:latin typeface="Century Gothic" pitchFamily="34" charset="0"/>
            </a:endParaRPr>
          </a:p>
          <a:p>
            <a:pPr marL="0" indent="0">
              <a:buFont typeface="Arial" charset="0"/>
              <a:buNone/>
            </a:pPr>
            <a:r>
              <a:rPr lang="es-ES" altLang="es-MX" sz="1400" smtClean="0">
                <a:latin typeface="Century Gothic" pitchFamily="34" charset="0"/>
              </a:rPr>
              <a:t>10.- Para </a:t>
            </a:r>
            <a:r>
              <a:rPr lang="es-ES" altLang="es-MX" sz="1400" b="1" smtClean="0">
                <a:latin typeface="Century Gothic" pitchFamily="34" charset="0"/>
              </a:rPr>
              <a:t>consultar</a:t>
            </a:r>
            <a:r>
              <a:rPr lang="es-ES" altLang="es-MX" sz="1400" smtClean="0">
                <a:latin typeface="Century Gothic" pitchFamily="34" charset="0"/>
              </a:rPr>
              <a:t> un </a:t>
            </a:r>
            <a:r>
              <a:rPr lang="es-ES" altLang="es-MX" sz="1400" b="1" smtClean="0">
                <a:latin typeface="Century Gothic" pitchFamily="34" charset="0"/>
              </a:rPr>
              <a:t>reporte parcial</a:t>
            </a:r>
            <a:r>
              <a:rPr lang="es-ES" altLang="es-MX" sz="1400" smtClean="0">
                <a:latin typeface="Century Gothic" pitchFamily="34" charset="0"/>
              </a:rPr>
              <a:t>, da clic en el botón            correspondiente al reporte del cuál deseas consultar detalles. El sistema le mostrará una ventana con todo el detalle del reporte parcial previamente seleccionado.</a:t>
            </a:r>
            <a:endParaRPr lang="es-MX" altLang="es-MX" sz="1400" smtClean="0">
              <a:latin typeface="Century Gothic" pitchFamily="34" charset="0"/>
            </a:endParaRPr>
          </a:p>
          <a:p>
            <a:pPr marL="0" indent="0">
              <a:buFont typeface="Arial" charset="0"/>
              <a:buNone/>
            </a:pPr>
            <a:endParaRPr lang="es-MX"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p:txBody>
      </p:sp>
      <p:pic>
        <p:nvPicPr>
          <p:cNvPr id="8195" name="Picture 5" descr="C:\Users\jose.murillo\Pictures\Avisos\S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1888" y="2636838"/>
            <a:ext cx="18002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75463" y="3019425"/>
            <a:ext cx="304800" cy="2952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3500438"/>
            <a:ext cx="752475" cy="2476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80188" y="3933825"/>
            <a:ext cx="295275" cy="2857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95388" y="4681538"/>
            <a:ext cx="738187" cy="2492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1"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08625" y="5149850"/>
            <a:ext cx="314325" cy="2952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Marcador de contenido"/>
          <p:cNvSpPr>
            <a:spLocks noGrp="1"/>
          </p:cNvSpPr>
          <p:nvPr>
            <p:ph idx="1"/>
          </p:nvPr>
        </p:nvSpPr>
        <p:spPr/>
        <p:txBody>
          <a:bodyPr/>
          <a:lstStyle/>
          <a:p>
            <a:pPr marL="0" indent="0">
              <a:spcBef>
                <a:spcPts val="600"/>
              </a:spcBef>
              <a:buFont typeface="Arial" charset="0"/>
              <a:buNone/>
            </a:pPr>
            <a:r>
              <a:rPr lang="es-MX" altLang="es-MX" sz="1400" smtClean="0">
                <a:latin typeface="Century Gothic" pitchFamily="34" charset="0"/>
              </a:rPr>
              <a:t>11.- </a:t>
            </a:r>
            <a:r>
              <a:rPr lang="es-ES" altLang="es-MX" sz="1400" smtClean="0">
                <a:latin typeface="Century Gothic" pitchFamily="34" charset="0"/>
              </a:rPr>
              <a:t>Para </a:t>
            </a:r>
            <a:r>
              <a:rPr lang="es-ES" altLang="es-MX" sz="1400" b="1" smtClean="0">
                <a:latin typeface="Century Gothic" pitchFamily="34" charset="0"/>
              </a:rPr>
              <a:t>consultar</a:t>
            </a:r>
            <a:r>
              <a:rPr lang="es-ES" altLang="es-MX" sz="1400" smtClean="0">
                <a:latin typeface="Century Gothic" pitchFamily="34" charset="0"/>
              </a:rPr>
              <a:t> algún </a:t>
            </a:r>
            <a:r>
              <a:rPr lang="es-ES" altLang="es-MX" sz="1400" b="1" smtClean="0">
                <a:latin typeface="Century Gothic" pitchFamily="34" charset="0"/>
              </a:rPr>
              <a:t>comentario </a:t>
            </a:r>
            <a:r>
              <a:rPr lang="es-ES" altLang="es-MX" sz="1400" smtClean="0">
                <a:latin typeface="Century Gothic" pitchFamily="34" charset="0"/>
              </a:rPr>
              <a:t>hecho a algún reporte parcial, seleccione el reporte parcial y presione el botón           . </a:t>
            </a:r>
          </a:p>
          <a:p>
            <a:pPr marL="0" indent="0">
              <a:spcBef>
                <a:spcPts val="600"/>
              </a:spcBef>
              <a:buFont typeface="Arial" charset="0"/>
              <a:buNone/>
            </a:pPr>
            <a:r>
              <a:rPr lang="es-ES" altLang="es-MX" sz="1400" smtClean="0">
                <a:latin typeface="Century Gothic" pitchFamily="34" charset="0"/>
              </a:rPr>
              <a:t>El sistema le abrirá otra ventana para que pueda consultar los comentarios realizados a su reporte parcial de actividad.</a:t>
            </a: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r>
              <a:rPr lang="es-ES" altLang="es-MX" sz="1400" smtClean="0">
                <a:latin typeface="Century Gothic" pitchFamily="34" charset="0"/>
              </a:rPr>
              <a:t>12.- Para poder </a:t>
            </a:r>
            <a:r>
              <a:rPr lang="es-ES" altLang="es-MX" sz="1400" b="1" smtClean="0">
                <a:latin typeface="Century Gothic" pitchFamily="34" charset="0"/>
              </a:rPr>
              <a:t>descargar</a:t>
            </a:r>
            <a:r>
              <a:rPr lang="es-ES" altLang="es-MX" sz="1400" smtClean="0">
                <a:latin typeface="Century Gothic" pitchFamily="34" charset="0"/>
              </a:rPr>
              <a:t> e </a:t>
            </a:r>
            <a:r>
              <a:rPr lang="es-ES" altLang="es-MX" sz="1400" b="1" smtClean="0">
                <a:latin typeface="Century Gothic" pitchFamily="34" charset="0"/>
              </a:rPr>
              <a:t>imprimir </a:t>
            </a:r>
            <a:r>
              <a:rPr lang="es-ES" altLang="es-MX" sz="1400" smtClean="0">
                <a:latin typeface="Century Gothic" pitchFamily="34" charset="0"/>
              </a:rPr>
              <a:t>el reporte parcial y recabar la firma y sello que le de validez, seleccione la plaza del listado y oprima el botón         del área de reportes parciales.</a:t>
            </a:r>
          </a:p>
          <a:p>
            <a:pPr marL="0" indent="0">
              <a:spcBef>
                <a:spcPts val="600"/>
              </a:spcBef>
              <a:buFont typeface="Arial" charset="0"/>
              <a:buNone/>
            </a:pPr>
            <a:r>
              <a:rPr lang="es-ES" altLang="es-MX" sz="1400" smtClean="0">
                <a:latin typeface="Century Gothic" pitchFamily="34" charset="0"/>
              </a:rPr>
              <a:t> El sistema le abrirá otra ventana en PDF con el formato.</a:t>
            </a:r>
          </a:p>
          <a:p>
            <a:pPr marL="0" indent="0">
              <a:spcBef>
                <a:spcPts val="600"/>
              </a:spcBef>
              <a:buFont typeface="Arial" charset="0"/>
              <a:buNone/>
            </a:pPr>
            <a:endParaRPr lang="es-ES" altLang="es-MX" sz="1400" smtClean="0">
              <a:latin typeface="Century Gothic" pitchFamily="34" charset="0"/>
            </a:endParaRPr>
          </a:p>
          <a:p>
            <a:pPr marL="0" indent="0">
              <a:spcBef>
                <a:spcPts val="600"/>
              </a:spcBef>
              <a:buFont typeface="Arial" charset="0"/>
              <a:buNone/>
            </a:pPr>
            <a:endParaRPr lang="es-MX" altLang="es-MX" sz="1400" smtClean="0">
              <a:latin typeface="Century Gothic" pitchFamily="34" charset="0"/>
            </a:endParaRPr>
          </a:p>
          <a:p>
            <a:pPr marL="0" indent="0">
              <a:buFont typeface="Arial" charset="0"/>
              <a:buNone/>
            </a:pPr>
            <a:endParaRPr lang="es-MX" altLang="es-MX" sz="1400" smtClean="0">
              <a:latin typeface="Century Gothic" pitchFamily="34" charset="0"/>
            </a:endParaRPr>
          </a:p>
        </p:txBody>
      </p:sp>
      <p:pic>
        <p:nvPicPr>
          <p:cNvPr id="9219"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847850"/>
            <a:ext cx="304800" cy="2857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513" y="2735263"/>
            <a:ext cx="4649787" cy="14398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8625" y="4581525"/>
            <a:ext cx="295275" cy="304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Marcador de contenido"/>
          <p:cNvSpPr>
            <a:spLocks noGrp="1"/>
          </p:cNvSpPr>
          <p:nvPr>
            <p:ph idx="1"/>
          </p:nvPr>
        </p:nvSpPr>
        <p:spPr>
          <a:xfrm>
            <a:off x="457200" y="1052513"/>
            <a:ext cx="8229600" cy="5073650"/>
          </a:xfrm>
        </p:spPr>
        <p:txBody>
          <a:bodyPr/>
          <a:lstStyle/>
          <a:p>
            <a:pPr marL="0" indent="0" algn="ctr">
              <a:buFont typeface="Arial" charset="0"/>
              <a:buNone/>
            </a:pPr>
            <a:r>
              <a:rPr lang="es-ES" altLang="es-MX" sz="1600" b="1" smtClean="0">
                <a:latin typeface="Century Gothic" pitchFamily="34" charset="0"/>
              </a:rPr>
              <a:t>IMPORTANTE!</a:t>
            </a:r>
          </a:p>
          <a:p>
            <a:pPr marL="0" indent="0">
              <a:buFont typeface="Arial" charset="0"/>
              <a:buNone/>
            </a:pPr>
            <a:r>
              <a:rPr lang="es-ES" altLang="es-MX" sz="1400" smtClean="0">
                <a:latin typeface="Century Gothic" pitchFamily="34" charset="0"/>
              </a:rPr>
              <a:t>Una vez completo el reporte parcial con la firma y sello del receptor, agregue el mismo al sistema, debe ingresar de la misma forma que lo hizo anteriormente (Paso 1), seleccione del </a:t>
            </a:r>
            <a:r>
              <a:rPr lang="es-ES" altLang="es-MX" sz="1400" b="1" smtClean="0">
                <a:latin typeface="Century Gothic" pitchFamily="34" charset="0"/>
              </a:rPr>
              <a:t>listado de plazas</a:t>
            </a:r>
            <a:r>
              <a:rPr lang="es-ES" altLang="es-MX" sz="1400" smtClean="0">
                <a:latin typeface="Century Gothic" pitchFamily="34" charset="0"/>
              </a:rPr>
              <a:t>, el número de reporte que desea subir al sistema, presione el botón de modificar            (Paso 8) y diríjase a la parte inferior del formato del reporte parcial.</a:t>
            </a:r>
          </a:p>
          <a:p>
            <a:pPr marL="0" indent="0">
              <a:buFont typeface="Arial" charset="0"/>
              <a:buNone/>
            </a:pPr>
            <a:endParaRPr lang="es-MX" altLang="es-MX" sz="1400" smtClean="0">
              <a:latin typeface="Century Gothic" pitchFamily="34" charset="0"/>
            </a:endParaRPr>
          </a:p>
          <a:p>
            <a:pPr marL="0" indent="0">
              <a:buFont typeface="Arial" charset="0"/>
              <a:buNone/>
            </a:pPr>
            <a:endParaRPr lang="es-ES" altLang="es-MX" sz="1400" smtClean="0">
              <a:latin typeface="Century Gothic" pitchFamily="34" charset="0"/>
            </a:endParaRPr>
          </a:p>
          <a:p>
            <a:pPr marL="0" indent="0">
              <a:buFont typeface="Arial" charset="0"/>
              <a:buNone/>
            </a:pPr>
            <a:r>
              <a:rPr lang="es-ES" altLang="es-MX" sz="1400" smtClean="0">
                <a:latin typeface="Century Gothic" pitchFamily="34" charset="0"/>
              </a:rPr>
              <a:t>13.- Presione el botón de                        . El sistema le mostrará otra pantalla para que pueda subir el documento.</a:t>
            </a:r>
            <a:endParaRPr lang="es-MX" altLang="es-MX" sz="1400" smtClean="0">
              <a:latin typeface="Century Gothic" pitchFamily="34" charset="0"/>
            </a:endParaRPr>
          </a:p>
          <a:p>
            <a:pPr marL="0" indent="0">
              <a:buFont typeface="Arial" charset="0"/>
              <a:buNone/>
            </a:pPr>
            <a:endParaRPr lang="es-MX" altLang="es-MX" smtClean="0"/>
          </a:p>
          <a:p>
            <a:pPr marL="0" indent="0">
              <a:buFont typeface="Arial" charset="0"/>
              <a:buNone/>
            </a:pPr>
            <a:endParaRPr lang="es-MX" altLang="es-MX" smtClean="0"/>
          </a:p>
          <a:p>
            <a:pPr marL="0" indent="0">
              <a:buFont typeface="Arial" charset="0"/>
              <a:buNone/>
            </a:pPr>
            <a:endParaRPr lang="es-MX" altLang="es-MX" sz="1400" smtClean="0"/>
          </a:p>
          <a:p>
            <a:pPr marL="0" indent="0">
              <a:buFont typeface="Arial" charset="0"/>
              <a:buNone/>
            </a:pPr>
            <a:endParaRPr lang="es-MX" altLang="es-MX" sz="1400" smtClean="0"/>
          </a:p>
        </p:txBody>
      </p:sp>
      <p:pic>
        <p:nvPicPr>
          <p:cNvPr id="10243" name="Picture 5" descr="C:\Users\jose.murillo\Pictures\Avisos\S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7938"/>
            <a:ext cx="16891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2060575"/>
            <a:ext cx="304800" cy="2952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775" y="2781300"/>
            <a:ext cx="1038225" cy="304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62063" y="3846513"/>
            <a:ext cx="6591300" cy="138112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798</Words>
  <Application>Microsoft Office PowerPoint</Application>
  <PresentationFormat>Presentación en pantalla (4:3)</PresentationFormat>
  <Paragraphs>118</Paragraphs>
  <Slides>13</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Calibri</vt:lpstr>
      <vt:lpstr>Arial</vt:lpstr>
      <vt:lpstr>Century Gothic</vt:lpstr>
      <vt:lpstr>Browallia New</vt:lpstr>
      <vt:lpstr>Tema de Office</vt:lpstr>
      <vt:lpstr>ELABORACIÓN DE REPORTES BIMESTRALES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José Ramón Murillo González</dc:creator>
  <cp:lastModifiedBy>José Ramón Murillo González</cp:lastModifiedBy>
  <cp:revision>60</cp:revision>
  <dcterms:created xsi:type="dcterms:W3CDTF">2013-11-01T16:49:23Z</dcterms:created>
  <dcterms:modified xsi:type="dcterms:W3CDTF">2015-10-08T17:09:10Z</dcterms:modified>
</cp:coreProperties>
</file>